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7" r:id="rId1"/>
  </p:sldMasterIdLst>
  <p:notesMasterIdLst>
    <p:notesMasterId r:id="rId31"/>
  </p:notesMasterIdLst>
  <p:handoutMasterIdLst>
    <p:handoutMasterId r:id="rId32"/>
  </p:handoutMasterIdLst>
  <p:sldIdLst>
    <p:sldId id="256" r:id="rId2"/>
    <p:sldId id="275" r:id="rId3"/>
    <p:sldId id="426" r:id="rId4"/>
    <p:sldId id="410" r:id="rId5"/>
    <p:sldId id="394" r:id="rId6"/>
    <p:sldId id="424" r:id="rId7"/>
    <p:sldId id="395" r:id="rId8"/>
    <p:sldId id="419" r:id="rId9"/>
    <p:sldId id="427" r:id="rId10"/>
    <p:sldId id="423" r:id="rId11"/>
    <p:sldId id="425" r:id="rId12"/>
    <p:sldId id="402" r:id="rId13"/>
    <p:sldId id="414" r:id="rId14"/>
    <p:sldId id="393" r:id="rId15"/>
    <p:sldId id="413" r:id="rId16"/>
    <p:sldId id="415" r:id="rId17"/>
    <p:sldId id="408" r:id="rId18"/>
    <p:sldId id="403" r:id="rId19"/>
    <p:sldId id="404" r:id="rId20"/>
    <p:sldId id="387" r:id="rId21"/>
    <p:sldId id="383" r:id="rId22"/>
    <p:sldId id="421" r:id="rId23"/>
    <p:sldId id="381" r:id="rId24"/>
    <p:sldId id="416" r:id="rId25"/>
    <p:sldId id="382" r:id="rId26"/>
    <p:sldId id="384" r:id="rId27"/>
    <p:sldId id="401" r:id="rId28"/>
    <p:sldId id="385" r:id="rId29"/>
    <p:sldId id="360" r:id="rId30"/>
  </p:sldIdLst>
  <p:sldSz cx="9144000" cy="6858000" type="screen4x3"/>
  <p:notesSz cx="6797675" cy="9928225"/>
  <p:defaultTextStyle>
    <a:defPPr>
      <a:defRPr lang="ru-RU"/>
    </a:defPPr>
    <a:lvl1pPr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Алексей Кашпанов" initials="АДК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6091"/>
    <a:srgbClr val="BFC0C1"/>
    <a:srgbClr val="476093"/>
    <a:srgbClr val="000066"/>
    <a:srgbClr val="0000FF"/>
    <a:srgbClr val="FF0000"/>
    <a:srgbClr val="A953FF"/>
    <a:srgbClr val="6600CC"/>
    <a:srgbClr val="66CCFF"/>
    <a:srgbClr val="0221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06" autoAdjust="0"/>
    <p:restoredTop sz="94786" autoAdjust="0"/>
  </p:normalViewPr>
  <p:slideViewPr>
    <p:cSldViewPr>
      <p:cViewPr>
        <p:scale>
          <a:sx n="97" d="100"/>
          <a:sy n="97" d="100"/>
        </p:scale>
        <p:origin x="-120" y="-2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34122\Desktop\&#1040;&#1087;&#1088;&#1077;&#1083;&#1100;\&#1044;&#1083;&#1103;%20&#1075;&#1086;&#1076;&#1086;&#1074;&#1086;&#1075;&#1086;%20&#1086;&#1090;&#1095;&#1105;&#1090;&#1072;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34122\Desktop\&#1040;&#1087;&#1088;&#1077;&#1083;&#1100;\&#1044;&#1083;&#1103;%20&#1075;&#1086;&#1076;&#1086;&#1074;&#1086;&#1075;&#1086;%20&#1086;&#1090;&#1095;&#1105;&#1090;&#1072;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34122\Desktop\&#1040;&#1087;&#1088;&#1077;&#1083;&#1100;\&#1044;&#1083;&#1103;%20&#1075;&#1086;&#1076;&#1086;&#1074;&#1086;&#1075;&#1086;%20&#1086;&#1090;&#1095;&#1105;&#1090;&#1072;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34122\Desktop\&#1040;&#1087;&#1088;&#1077;&#1083;&#1100;\&#1044;&#1083;&#1103;%20&#1075;&#1086;&#1076;&#1086;&#1074;&#1086;&#1075;&#1086;%20&#1086;&#1090;&#1095;&#1105;&#1090;&#1072;.xlsx" TargetMode="External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ru-RU" sz="1200" b="0" i="0" baseline="0" dirty="0" smtClean="0">
                <a:effectLst/>
                <a:latin typeface="Myriad Pro" pitchFamily="34" charset="0"/>
              </a:rPr>
              <a:t>Динамика доли Общества в ГА РФ </a:t>
            </a:r>
            <a:endParaRPr lang="ru-RU" sz="1200" b="0" dirty="0" smtClean="0">
              <a:effectLst/>
              <a:latin typeface="Myriad Pro" pitchFamily="34" charset="0"/>
            </a:endParaRPr>
          </a:p>
          <a:p>
            <a:pPr>
              <a:defRPr sz="1400"/>
            </a:pPr>
            <a:r>
              <a:rPr lang="ru-RU" sz="1200" b="0" i="0" baseline="0" dirty="0" smtClean="0">
                <a:effectLst/>
                <a:latin typeface="Myriad Pro" pitchFamily="34" charset="0"/>
              </a:rPr>
              <a:t>(по пассажиропотоку)</a:t>
            </a:r>
            <a:endParaRPr lang="ru-RU" sz="1200" b="0" dirty="0">
              <a:effectLst/>
              <a:latin typeface="Myriad Pro" pitchFamily="34" charset="0"/>
            </a:endParaRPr>
          </a:p>
        </c:rich>
      </c:tx>
      <c:layout>
        <c:manualLayout>
          <c:xMode val="edge"/>
          <c:yMode val="edge"/>
          <c:x val="0.13933235552683668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8780183727034135E-2"/>
          <c:y val="0.14361499515926804"/>
          <c:w val="0.8588184601924761"/>
          <c:h val="0.713142736124557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'Динамика доли'!$D$3</c:f>
              <c:strCache>
                <c:ptCount val="1"/>
                <c:pt idx="0">
                  <c:v>2010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05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'Динамика доли'!$B$4:$B$6</c:f>
              <c:strCache>
                <c:ptCount val="3"/>
                <c:pt idx="0">
                  <c:v>Итого</c:v>
                </c:pt>
                <c:pt idx="1">
                  <c:v>МВЛ</c:v>
                </c:pt>
                <c:pt idx="2">
                  <c:v>ВВЛ</c:v>
                </c:pt>
              </c:strCache>
            </c:strRef>
          </c:cat>
          <c:val>
            <c:numRef>
              <c:f>'Динамика доли'!$D$4:$D$6</c:f>
              <c:numCache>
                <c:formatCode>0.0%</c:formatCode>
                <c:ptCount val="3"/>
                <c:pt idx="0">
                  <c:v>5.3955914704173713E-2</c:v>
                </c:pt>
                <c:pt idx="1">
                  <c:v>5.3791158620907505E-2</c:v>
                </c:pt>
                <c:pt idx="2">
                  <c:v>5.4112286613109649E-2</c:v>
                </c:pt>
              </c:numCache>
            </c:numRef>
          </c:val>
        </c:ser>
        <c:ser>
          <c:idx val="1"/>
          <c:order val="1"/>
          <c:tx>
            <c:strRef>
              <c:f>'Динамика доли'!$E$3</c:f>
              <c:strCache>
                <c:ptCount val="1"/>
                <c:pt idx="0">
                  <c:v>2011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05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'Динамика доли'!$B$4:$B$6</c:f>
              <c:strCache>
                <c:ptCount val="3"/>
                <c:pt idx="0">
                  <c:v>Итого</c:v>
                </c:pt>
                <c:pt idx="1">
                  <c:v>МВЛ</c:v>
                </c:pt>
                <c:pt idx="2">
                  <c:v>ВВЛ</c:v>
                </c:pt>
              </c:strCache>
            </c:strRef>
          </c:cat>
          <c:val>
            <c:numRef>
              <c:f>'Динамика доли'!$E$4:$E$6</c:f>
              <c:numCache>
                <c:formatCode>0.0%</c:formatCode>
                <c:ptCount val="3"/>
                <c:pt idx="0">
                  <c:v>5.5168032780749367E-2</c:v>
                </c:pt>
                <c:pt idx="1">
                  <c:v>5.7058756634816028E-2</c:v>
                </c:pt>
                <c:pt idx="2">
                  <c:v>5.3355494966820939E-2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27907712"/>
        <c:axId val="127909248"/>
      </c:barChart>
      <c:catAx>
        <c:axId val="1279077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7909248"/>
        <c:crosses val="autoZero"/>
        <c:auto val="1"/>
        <c:lblAlgn val="ctr"/>
        <c:lblOffset val="100"/>
        <c:noMultiLvlLbl val="0"/>
      </c:catAx>
      <c:valAx>
        <c:axId val="127909248"/>
        <c:scaling>
          <c:orientation val="minMax"/>
          <c:max val="7.0000000000000021E-2"/>
          <c:min val="0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127907712"/>
        <c:crosses val="autoZero"/>
        <c:crossBetween val="between"/>
        <c:majorUnit val="1.4000000000000004E-2"/>
      </c:valAx>
    </c:plotArea>
    <c:legend>
      <c:legendPos val="b"/>
      <c:layout>
        <c:manualLayout>
          <c:xMode val="edge"/>
          <c:yMode val="edge"/>
          <c:x val="0.38009697128803704"/>
          <c:y val="0.92559607408998534"/>
          <c:w val="0.26842478415536586"/>
          <c:h val="7.4403925910014712E-2"/>
        </c:manualLayout>
      </c:layout>
      <c:overlay val="0"/>
    </c:legend>
    <c:plotVisOnly val="1"/>
    <c:dispBlanksAs val="gap"/>
    <c:showDLblsOverMax val="0"/>
  </c:chart>
  <c:spPr>
    <a:solidFill>
      <a:schemeClr val="lt1"/>
    </a:solidFill>
    <a:ln w="3175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/>
            </a:pPr>
            <a:r>
              <a:rPr lang="ru-RU" sz="1200" b="0" i="0" baseline="0" dirty="0" smtClean="0">
                <a:effectLst/>
                <a:latin typeface="Myriad Pro" pitchFamily="34" charset="0"/>
              </a:rPr>
              <a:t>Динамика доли Общества в ГА РФ </a:t>
            </a:r>
            <a:endParaRPr lang="ru-RU" sz="1200" b="0" dirty="0" smtClean="0">
              <a:effectLst/>
              <a:latin typeface="Myriad Pro" pitchFamily="34" charset="0"/>
            </a:endParaRPr>
          </a:p>
          <a:p>
            <a:pPr>
              <a:defRPr sz="1400"/>
            </a:pPr>
            <a:r>
              <a:rPr lang="ru-RU" sz="1200" b="0" i="0" baseline="0" dirty="0" smtClean="0">
                <a:effectLst/>
                <a:latin typeface="Myriad Pro" pitchFamily="34" charset="0"/>
              </a:rPr>
              <a:t>(по пассажирообороту)</a:t>
            </a:r>
            <a:endParaRPr lang="ru-RU" sz="1200" b="0" dirty="0">
              <a:effectLst/>
              <a:latin typeface="Myriad Pro" pitchFamily="34" charset="0"/>
            </a:endParaRPr>
          </a:p>
        </c:rich>
      </c:tx>
      <c:layout>
        <c:manualLayout>
          <c:xMode val="edge"/>
          <c:yMode val="edge"/>
          <c:x val="0.11909850619315382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8780183727034135E-2"/>
          <c:y val="0.14387761478883296"/>
          <c:w val="0.87066426071741032"/>
          <c:h val="0.713682854682813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'Динамика доли'!$L$3</c:f>
              <c:strCache>
                <c:ptCount val="1"/>
                <c:pt idx="0">
                  <c:v>2010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05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'Динамика доли'!$J$4:$J$6</c:f>
              <c:strCache>
                <c:ptCount val="3"/>
                <c:pt idx="0">
                  <c:v>Итого</c:v>
                </c:pt>
                <c:pt idx="1">
                  <c:v>МВЛ</c:v>
                </c:pt>
                <c:pt idx="2">
                  <c:v>ВВЛ</c:v>
                </c:pt>
              </c:strCache>
            </c:strRef>
          </c:cat>
          <c:val>
            <c:numRef>
              <c:f>'Динамика доли'!$L$4:$L$6</c:f>
              <c:numCache>
                <c:formatCode>0.0%</c:formatCode>
                <c:ptCount val="3"/>
                <c:pt idx="0">
                  <c:v>4.2431694777577002E-2</c:v>
                </c:pt>
                <c:pt idx="1">
                  <c:v>4.5655628478164234E-2</c:v>
                </c:pt>
                <c:pt idx="2">
                  <c:v>3.7696796651497812E-2</c:v>
                </c:pt>
              </c:numCache>
            </c:numRef>
          </c:val>
        </c:ser>
        <c:ser>
          <c:idx val="1"/>
          <c:order val="1"/>
          <c:tx>
            <c:strRef>
              <c:f>'Динамика доли'!$M$3</c:f>
              <c:strCache>
                <c:ptCount val="1"/>
                <c:pt idx="0">
                  <c:v>2011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05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'Динамика доли'!$J$4:$J$6</c:f>
              <c:strCache>
                <c:ptCount val="3"/>
                <c:pt idx="0">
                  <c:v>Итого</c:v>
                </c:pt>
                <c:pt idx="1">
                  <c:v>МВЛ</c:v>
                </c:pt>
                <c:pt idx="2">
                  <c:v>ВВЛ</c:v>
                </c:pt>
              </c:strCache>
            </c:strRef>
          </c:cat>
          <c:val>
            <c:numRef>
              <c:f>'Динамика доли'!$M$4:$M$6</c:f>
              <c:numCache>
                <c:formatCode>0.0%</c:formatCode>
                <c:ptCount val="3"/>
                <c:pt idx="0">
                  <c:v>4.3121525061064758E-2</c:v>
                </c:pt>
                <c:pt idx="1">
                  <c:v>4.6546129605389709E-2</c:v>
                </c:pt>
                <c:pt idx="2">
                  <c:v>3.7939744490254397E-2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28496768"/>
        <c:axId val="128498304"/>
      </c:barChart>
      <c:catAx>
        <c:axId val="1284967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8498304"/>
        <c:crosses val="autoZero"/>
        <c:auto val="1"/>
        <c:lblAlgn val="ctr"/>
        <c:lblOffset val="100"/>
        <c:noMultiLvlLbl val="0"/>
      </c:catAx>
      <c:valAx>
        <c:axId val="128498304"/>
        <c:scaling>
          <c:orientation val="minMax"/>
          <c:max val="6.0000000000000019E-2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128496768"/>
        <c:crosses val="autoZero"/>
        <c:crossBetween val="between"/>
        <c:majorUnit val="1.5000000000000005E-2"/>
      </c:valAx>
    </c:plotArea>
    <c:legend>
      <c:legendPos val="b"/>
      <c:layout>
        <c:manualLayout>
          <c:xMode val="edge"/>
          <c:yMode val="edge"/>
          <c:x val="0.41658341162953028"/>
          <c:y val="0.92542106589489659"/>
          <c:w val="0.27796953580297185"/>
          <c:h val="7.4578934105103453E-2"/>
        </c:manualLayout>
      </c:layout>
      <c:overlay val="0"/>
    </c:legend>
    <c:plotVisOnly val="1"/>
    <c:dispBlanksAs val="gap"/>
    <c:showDLblsOverMax val="0"/>
  </c:chart>
  <c:spPr>
    <a:solidFill>
      <a:schemeClr val="lt1"/>
    </a:solidFill>
    <a:ln w="3175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/>
            </a:pPr>
            <a:r>
              <a:rPr lang="ru-RU" sz="1200" b="0" dirty="0" smtClean="0">
                <a:latin typeface="Myriad Pro" pitchFamily="34" charset="0"/>
              </a:rPr>
              <a:t>Структура российского рынка авиаперевозок по суммарному пассажиропотоку</a:t>
            </a:r>
            <a:endParaRPr lang="ru-RU" sz="1200" b="0" dirty="0">
              <a:latin typeface="Myriad Pro" pitchFamily="34" charset="0"/>
            </a:endParaRPr>
          </a:p>
        </c:rich>
      </c:tx>
      <c:layout>
        <c:manualLayout>
          <c:xMode val="edge"/>
          <c:yMode val="edge"/>
          <c:x val="0.16781288010594031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1833745647791825"/>
          <c:y val="0.18671512552245159"/>
          <c:w val="0.74508246289169866"/>
          <c:h val="0.77882438349761907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FFC000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'Структура рынка'!$A$3:$A$8</c:f>
              <c:strCache>
                <c:ptCount val="6"/>
                <c:pt idx="0">
                  <c:v>Россия</c:v>
                </c:pt>
                <c:pt idx="1">
                  <c:v>Аэрофлот</c:v>
                </c:pt>
                <c:pt idx="2">
                  <c:v>Трансаэро</c:v>
                </c:pt>
                <c:pt idx="3">
                  <c:v>Ютэйр</c:v>
                </c:pt>
                <c:pt idx="4">
                  <c:v>Сибирь</c:v>
                </c:pt>
                <c:pt idx="5">
                  <c:v>Другие а/к</c:v>
                </c:pt>
              </c:strCache>
            </c:strRef>
          </c:cat>
          <c:val>
            <c:numRef>
              <c:f>'Структура рынка'!$B$3:$B$8</c:f>
              <c:numCache>
                <c:formatCode>_(* #,##0_);_(* \(#,##0\);_(* "-"_);_(@_)</c:formatCode>
                <c:ptCount val="6"/>
                <c:pt idx="0">
                  <c:v>3537459</c:v>
                </c:pt>
                <c:pt idx="1">
                  <c:v>14173777</c:v>
                </c:pt>
                <c:pt idx="2">
                  <c:v>8453371</c:v>
                </c:pt>
                <c:pt idx="3">
                  <c:v>5802323</c:v>
                </c:pt>
                <c:pt idx="4">
                  <c:v>5128319</c:v>
                </c:pt>
                <c:pt idx="5">
                  <c:v>27026287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solidFill>
          <a:schemeClr val="bg1"/>
        </a:solidFill>
      </c:spPr>
    </c:plotArea>
    <c:plotVisOnly val="1"/>
    <c:dispBlanksAs val="zero"/>
    <c:showDLblsOverMax val="0"/>
  </c:chart>
  <c:spPr>
    <a:solidFill>
      <a:schemeClr val="lt1"/>
    </a:solidFill>
    <a:ln w="3175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1200"/>
            </a:pPr>
            <a:r>
              <a:rPr lang="ru-RU" sz="1200" b="0" i="0" baseline="0" dirty="0" smtClean="0">
                <a:effectLst/>
                <a:latin typeface="Myriad Pro" pitchFamily="34" charset="0"/>
              </a:rPr>
              <a:t>Структура российского рынка авиаперевозок по суммарному пассажирообороту</a:t>
            </a:r>
            <a:endParaRPr lang="ru-RU" sz="1200" b="0" dirty="0">
              <a:effectLst/>
              <a:latin typeface="Myriad Pro" pitchFamily="34" charset="0"/>
            </a:endParaRPr>
          </a:p>
        </c:rich>
      </c:tx>
      <c:layout>
        <c:manualLayout>
          <c:xMode val="edge"/>
          <c:yMode val="edge"/>
          <c:x val="0.21307832892232326"/>
          <c:y val="2.6712007844539023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8107525089804838"/>
          <c:y val="0.18937247713217051"/>
          <c:w val="0.73554882790801024"/>
          <c:h val="0.78808802990143956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FFC000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'Структура рынка'!$G$3:$G$8</c:f>
              <c:strCache>
                <c:ptCount val="6"/>
                <c:pt idx="0">
                  <c:v>Россия</c:v>
                </c:pt>
                <c:pt idx="1">
                  <c:v>Аэрофлот</c:v>
                </c:pt>
                <c:pt idx="2">
                  <c:v>Трансаэро</c:v>
                </c:pt>
                <c:pt idx="3">
                  <c:v>Ютэйр</c:v>
                </c:pt>
                <c:pt idx="4">
                  <c:v>Сибирь</c:v>
                </c:pt>
                <c:pt idx="5">
                  <c:v>Другие а/к</c:v>
                </c:pt>
              </c:strCache>
            </c:strRef>
          </c:cat>
          <c:val>
            <c:numRef>
              <c:f>'Структура рынка'!$H$3:$H$8</c:f>
              <c:numCache>
                <c:formatCode>_(* #,##0_);_(* \(#,##0\);_(* "-"_);_(@_)</c:formatCode>
                <c:ptCount val="6"/>
                <c:pt idx="0">
                  <c:v>7190945</c:v>
                </c:pt>
                <c:pt idx="1">
                  <c:v>42020864.800000012</c:v>
                </c:pt>
                <c:pt idx="2">
                  <c:v>33179926.600000001</c:v>
                </c:pt>
                <c:pt idx="3">
                  <c:v>11119340.800000003</c:v>
                </c:pt>
                <c:pt idx="4">
                  <c:v>10542791</c:v>
                </c:pt>
                <c:pt idx="5">
                  <c:v>62706119.800000012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solidFill>
          <a:schemeClr val="bg1"/>
        </a:solidFill>
      </c:spPr>
    </c:plotArea>
    <c:plotVisOnly val="1"/>
    <c:dispBlanksAs val="zero"/>
    <c:showDLblsOverMax val="0"/>
  </c:chart>
  <c:spPr>
    <a:solidFill>
      <a:schemeClr val="lt1"/>
    </a:solidFill>
    <a:ln w="3175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83" tIns="45742" rIns="91483" bIns="45742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83" tIns="45742" rIns="91483" bIns="45742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83" tIns="45742" rIns="91483" bIns="45742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83" tIns="45742" rIns="91483" bIns="4574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/>
            </a:lvl1pPr>
          </a:lstStyle>
          <a:p>
            <a:pPr>
              <a:defRPr/>
            </a:pPr>
            <a:fld id="{881088C4-CDEB-43AB-ACA2-B339B07239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4047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83" tIns="45742" rIns="91483" bIns="45742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83" tIns="45742" rIns="91483" bIns="45742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83" tIns="45742" rIns="91483" bIns="457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83" tIns="45742" rIns="91483" bIns="45742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83" tIns="45742" rIns="91483" bIns="4574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/>
            </a:lvl1pPr>
          </a:lstStyle>
          <a:p>
            <a:pPr>
              <a:defRPr/>
            </a:pPr>
            <a:fld id="{311168F3-5E0E-46A9-A840-849F2D9492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1018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9163" y="744538"/>
            <a:ext cx="4962525" cy="3722687"/>
          </a:xfrm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0113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00113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00113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00113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00113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9001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9001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9001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9001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801D2BFE-303B-4C81-9BB0-3855AFD11D98}" type="slidenum">
              <a:rPr lang="ru-RU" b="0" smtClean="0"/>
              <a:pPr/>
              <a:t>10</a:t>
            </a:fld>
            <a:endParaRPr lang="ru-RU" b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9163" y="744538"/>
            <a:ext cx="4962525" cy="3722687"/>
          </a:xfrm>
          <a:ln/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56AC003A-73F4-4922-9A7A-8409309D27B7}" type="slidenum">
              <a:rPr lang="ru-RU" b="0" smtClean="0"/>
              <a:pPr/>
              <a:t>17</a:t>
            </a:fld>
            <a:endParaRPr lang="ru-RU" b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9163" y="744538"/>
            <a:ext cx="4962525" cy="3722687"/>
          </a:xfrm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0113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00113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00113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00113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00113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9001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9001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9001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9001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2E63F9A9-2684-4251-A499-12101952A920}" type="slidenum">
              <a:rPr lang="ru-RU" b="0" smtClean="0"/>
              <a:pPr/>
              <a:t>3</a:t>
            </a:fld>
            <a:endParaRPr lang="ru-RU" b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9163" y="744538"/>
            <a:ext cx="4962525" cy="3722687"/>
          </a:xfrm>
          <a:ln/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0113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00113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00113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00113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00113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9001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9001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9001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9001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6375F5D3-27F0-4DA1-BD05-EA0CC352D869}" type="slidenum">
              <a:rPr lang="ru-RU" b="0" smtClean="0"/>
              <a:pPr/>
              <a:t>4</a:t>
            </a:fld>
            <a:endParaRPr lang="ru-RU" b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168F3-5E0E-46A9-A840-849F2D949232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9163" y="744538"/>
            <a:ext cx="4962525" cy="3722687"/>
          </a:xfrm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0113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00113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00113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00113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00113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9001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9001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9001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900113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801D2BFE-303B-4C81-9BB0-3855AFD11D98}" type="slidenum">
              <a:rPr lang="ru-RU" b="0" smtClean="0"/>
              <a:pPr/>
              <a:t>9</a:t>
            </a:fld>
            <a:endParaRPr lang="ru-RU" b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1CBC0A-EB06-4E0E-8BEE-865F897F1A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9872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8C3E50-B5B3-473B-8E3F-032EF68EF2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8340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5243CD-EF29-4A12-A52E-1A37898805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1258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80010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66738" y="3962400"/>
            <a:ext cx="80010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9A07FE-7197-44C7-AE8E-E29E5E4004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346862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66738" y="1752600"/>
            <a:ext cx="8001000" cy="4267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04655-0254-4C6C-8F99-38AB6B3F47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458975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632C3-07EE-47A0-8C51-767A08434F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810664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3438" y="1752600"/>
            <a:ext cx="39243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3438" y="3962400"/>
            <a:ext cx="39243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0555E26F-4D20-45C6-9FD3-FF3DCB5817FE}" type="datetime1">
              <a:rPr lang="ru-RU"/>
              <a:pPr>
                <a:defRPr/>
              </a:pPr>
              <a:t>04.07.2012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4E4C2093-AC2B-4C27-B761-C092AB2740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717765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8BFBDE-3F40-4080-ADDA-0642DDC579F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7870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E84C29-23D5-4008-93C4-F3411BEE3B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4575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22F661-053E-43BC-BBC8-10FD099CF6F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4439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95502D-26E7-419B-8644-77818DEB8AE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9741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1EE2D1-6B45-4361-9352-B454DE63F7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1084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3EE42A-FDF6-4C5D-8EFB-9711BBE276E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7299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BE288E-7C7B-4C77-A6CD-32E58ABBA3C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4187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E9DBCE-F47E-4D70-A5F9-4C8C4050FE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0473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B0F4C99-4098-40C7-B545-5E3324CECD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779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  <p:sldLayoutId id="2147483929" r:id="rId12"/>
    <p:sldLayoutId id="2147483930" r:id="rId13"/>
    <p:sldLayoutId id="2147483931" r:id="rId14"/>
    <p:sldLayoutId id="2147483932" r:id="rId15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ssiya-airlines.com/ru/about/Rascrut_inform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1"/>
          <p:cNvSpPr>
            <a:spLocks noChangeArrowheads="1"/>
          </p:cNvSpPr>
          <p:nvPr/>
        </p:nvSpPr>
        <p:spPr bwMode="auto">
          <a:xfrm>
            <a:off x="2349500" y="1841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0" name="Rectangle 39"/>
          <p:cNvSpPr>
            <a:spLocks noChangeArrowheads="1"/>
          </p:cNvSpPr>
          <p:nvPr/>
        </p:nvSpPr>
        <p:spPr bwMode="auto">
          <a:xfrm>
            <a:off x="1692275" y="1484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05" name="Rectangle 47"/>
          <p:cNvSpPr>
            <a:spLocks noChangeArrowheads="1"/>
          </p:cNvSpPr>
          <p:nvPr/>
        </p:nvSpPr>
        <p:spPr bwMode="auto">
          <a:xfrm>
            <a:off x="107503" y="5229199"/>
            <a:ext cx="2537413" cy="1639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 eaLnBrk="1" hangingPunct="1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sz="1100" b="0" dirty="0" smtClean="0">
                <a:latin typeface="+mn-lt"/>
              </a:rPr>
              <a:t>Генеральный директор </a:t>
            </a:r>
          </a:p>
          <a:p>
            <a:pPr algn="l" eaLnBrk="1" hangingPunct="1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sz="1100" b="0" dirty="0" smtClean="0">
                <a:latin typeface="+mn-lt"/>
              </a:rPr>
              <a:t>ОАО «Авиакомпания «Россия»</a:t>
            </a:r>
          </a:p>
          <a:p>
            <a:pPr algn="l" eaLnBrk="1" hangingPunct="1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sz="1100" b="0" dirty="0" smtClean="0">
                <a:latin typeface="+mn-lt"/>
              </a:rPr>
              <a:t>_________________С.Г. Белов</a:t>
            </a:r>
          </a:p>
          <a:p>
            <a:pPr algn="l" eaLnBrk="1" hangingPunct="1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sz="1100" b="0" dirty="0" smtClean="0">
                <a:latin typeface="+mn-lt"/>
              </a:rPr>
              <a:t>«___» _______________2012 г. </a:t>
            </a:r>
            <a:endParaRPr lang="ru-RU" sz="1100" b="0" dirty="0">
              <a:latin typeface="+mn-lt"/>
            </a:endParaRPr>
          </a:p>
          <a:p>
            <a:pPr algn="l" eaLnBrk="1" hangingPunct="1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endParaRPr lang="ru-RU" sz="1200" b="0" dirty="0" smtClean="0">
              <a:latin typeface="+mn-lt"/>
            </a:endParaRPr>
          </a:p>
          <a:p>
            <a:pPr algn="l" eaLnBrk="1" hangingPunct="1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endParaRPr lang="en-US" sz="1200" b="0" dirty="0">
              <a:latin typeface="+mn-lt"/>
            </a:endParaRPr>
          </a:p>
        </p:txBody>
      </p:sp>
      <p:sp>
        <p:nvSpPr>
          <p:cNvPr id="4106" name="Rectangle 47"/>
          <p:cNvSpPr>
            <a:spLocks noChangeArrowheads="1"/>
          </p:cNvSpPr>
          <p:nvPr/>
        </p:nvSpPr>
        <p:spPr bwMode="auto">
          <a:xfrm>
            <a:off x="5793816" y="5377427"/>
            <a:ext cx="3024187" cy="115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 eaLnBrk="1" hangingPunct="1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endParaRPr lang="en-US" sz="1200" b="0" dirty="0"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7083" y="1114981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77922" y="1299647"/>
            <a:ext cx="8602201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841375" eaLnBrk="1" hangingPunct="1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sz="3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itchFamily="34" charset="0"/>
              </a:rPr>
              <a:t>Годовой отчет </a:t>
            </a:r>
          </a:p>
          <a:p>
            <a:pPr algn="l" defTabSz="841375" eaLnBrk="1" hangingPunct="1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sz="3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itchFamily="34" charset="0"/>
              </a:rPr>
              <a:t>ОАО «</a:t>
            </a:r>
            <a:r>
              <a:rPr lang="ru-RU" sz="32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itchFamily="34" charset="0"/>
              </a:rPr>
              <a:t>Авиакомпания</a:t>
            </a:r>
            <a:r>
              <a:rPr lang="en-US" sz="32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itchFamily="34" charset="0"/>
              </a:rPr>
              <a:t> </a:t>
            </a:r>
            <a:r>
              <a:rPr lang="ru-RU" sz="3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itchFamily="34" charset="0"/>
              </a:rPr>
              <a:t>«Россия» </a:t>
            </a:r>
          </a:p>
          <a:p>
            <a:pPr algn="l" defTabSz="841375" eaLnBrk="1" hangingPunct="1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sz="3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itchFamily="34" charset="0"/>
              </a:rPr>
              <a:t>за </a:t>
            </a:r>
            <a:r>
              <a:rPr lang="ru-RU" sz="32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itchFamily="34" charset="0"/>
              </a:rPr>
              <a:t>2011г. (с 28.01.2011 по 31.12.2011г.)</a:t>
            </a:r>
            <a:endParaRPr lang="ru-RU" sz="32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yriad Pro" pitchFamily="34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9093" y="6373252"/>
            <a:ext cx="9144000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50" b="0" dirty="0" smtClean="0">
                <a:latin typeface="+mn-lt"/>
              </a:rPr>
              <a:t>Утвержден </a:t>
            </a:r>
            <a:r>
              <a:rPr lang="ru-RU" sz="850" b="0" dirty="0">
                <a:latin typeface="+mn-lt"/>
              </a:rPr>
              <a:t>на годовом общем собрании акционеров ОАО «Авиакомпания «Россия</a:t>
            </a:r>
            <a:r>
              <a:rPr lang="ru-RU" sz="850" b="0" dirty="0" smtClean="0">
                <a:latin typeface="+mn-lt"/>
              </a:rPr>
              <a:t>». </a:t>
            </a:r>
            <a:r>
              <a:rPr lang="ru-RU" sz="850" b="0" dirty="0">
                <a:latin typeface="+mn-lt"/>
              </a:rPr>
              <a:t>Протокол от </a:t>
            </a:r>
            <a:r>
              <a:rPr lang="ru-RU" sz="850" b="0" dirty="0" smtClean="0">
                <a:latin typeface="+mn-lt"/>
              </a:rPr>
              <a:t>03.07.2012г. Предварительно </a:t>
            </a:r>
            <a:r>
              <a:rPr lang="ru-RU" sz="850" b="0" dirty="0">
                <a:latin typeface="+mn-lt"/>
              </a:rPr>
              <a:t>одобрен на заседании Совета директоров Общества от </a:t>
            </a:r>
            <a:r>
              <a:rPr lang="ru-RU" sz="850" b="0" dirty="0" smtClean="0">
                <a:latin typeface="+mn-lt"/>
              </a:rPr>
              <a:t>25.05.2012г. Ревизионной </a:t>
            </a:r>
            <a:r>
              <a:rPr lang="ru-RU" sz="850" b="0" dirty="0">
                <a:latin typeface="+mn-lt"/>
              </a:rPr>
              <a:t>комиссией Общества не обнаружены существенные факты, свидетельствующие о несоответствие данных, содержащихся в годовом отчете бухгалтерской (финансовой) отчетности </a:t>
            </a:r>
            <a:r>
              <a:rPr lang="ru-RU" sz="850" b="0" dirty="0" smtClean="0">
                <a:latin typeface="+mn-lt"/>
              </a:rPr>
              <a:t>Общества</a:t>
            </a:r>
            <a:r>
              <a:rPr lang="ru-RU" sz="850" b="0" dirty="0">
                <a:latin typeface="+mn-lt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99557" y="5229199"/>
            <a:ext cx="2502024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sz="1100" b="0" dirty="0"/>
              <a:t>Главный бухгалтер</a:t>
            </a:r>
          </a:p>
          <a:p>
            <a:pPr algn="r" eaLnBrk="1" hangingPunct="1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sz="1100" b="0" dirty="0"/>
              <a:t>ОАО «Авиакомпания «Россия»</a:t>
            </a:r>
          </a:p>
          <a:p>
            <a:pPr algn="r" eaLnBrk="1" hangingPunct="1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sz="1100" b="0" dirty="0" smtClean="0"/>
              <a:t>___________Т.Ю. Верещагина </a:t>
            </a:r>
            <a:endParaRPr lang="ru-RU" sz="1100" b="0" dirty="0"/>
          </a:p>
          <a:p>
            <a:pPr algn="r" eaLnBrk="1" hangingPunct="1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sz="1100" b="0" dirty="0"/>
              <a:t>«___» </a:t>
            </a:r>
            <a:r>
              <a:rPr lang="ru-RU" sz="1100" b="0" dirty="0" smtClean="0"/>
              <a:t>_______________2012 </a:t>
            </a:r>
            <a:r>
              <a:rPr lang="ru-RU" sz="1100" b="0" dirty="0"/>
              <a:t>г.</a:t>
            </a:r>
            <a:endParaRPr lang="en-US" sz="1100" b="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700808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400" indent="-25400" algn="l" eaLnBrk="1" hangingPunct="1">
              <a:buFont typeface="Wingdings" pitchFamily="2" charset="2"/>
              <a:buNone/>
            </a:pPr>
            <a:endParaRPr lang="ru-RU" sz="1200" b="0" dirty="0" smtClean="0">
              <a:latin typeface="+mn-lt"/>
            </a:endParaRPr>
          </a:p>
          <a:p>
            <a:pPr marL="25400" indent="-25400" algn="l" eaLnBrk="1" hangingPunct="1">
              <a:buFont typeface="Wingdings" pitchFamily="2" charset="2"/>
              <a:buNone/>
            </a:pPr>
            <a:r>
              <a:rPr lang="ru-RU" sz="1200" b="0" dirty="0" smtClean="0">
                <a:latin typeface="+mn-lt"/>
              </a:rPr>
              <a:t>Перспективный  </a:t>
            </a:r>
            <a:r>
              <a:rPr lang="ru-RU" sz="1200" b="0" dirty="0">
                <a:latin typeface="+mn-lt"/>
              </a:rPr>
              <a:t>план развития Общества утвержден на 2012 г.  </a:t>
            </a:r>
            <a:r>
              <a:rPr lang="ru-RU" sz="1200" b="0" dirty="0" smtClean="0">
                <a:latin typeface="+mn-lt"/>
              </a:rPr>
              <a:t>Советом</a:t>
            </a:r>
            <a:r>
              <a:rPr lang="en-US" sz="1200" b="0" dirty="0" smtClean="0">
                <a:latin typeface="+mn-lt"/>
              </a:rPr>
              <a:t> </a:t>
            </a:r>
            <a:r>
              <a:rPr lang="ru-RU" sz="1200" b="0" dirty="0" smtClean="0">
                <a:latin typeface="+mn-lt"/>
              </a:rPr>
              <a:t>директоров ОАО</a:t>
            </a:r>
            <a:r>
              <a:rPr lang="en-US" sz="1200" b="0" dirty="0" smtClean="0">
                <a:latin typeface="+mn-lt"/>
              </a:rPr>
              <a:t> </a:t>
            </a:r>
            <a:r>
              <a:rPr lang="ru-RU" sz="1200" b="0" dirty="0" smtClean="0">
                <a:latin typeface="+mn-lt"/>
              </a:rPr>
              <a:t>«Аэрофлот</a:t>
            </a:r>
            <a:r>
              <a:rPr lang="ru-RU" sz="1200" b="0" dirty="0">
                <a:latin typeface="+mn-lt"/>
              </a:rPr>
              <a:t>» </a:t>
            </a:r>
            <a:r>
              <a:rPr lang="ru-RU" sz="1200" b="0" dirty="0" smtClean="0">
                <a:latin typeface="+mn-lt"/>
              </a:rPr>
              <a:t>в составе </a:t>
            </a:r>
            <a:r>
              <a:rPr lang="ru-RU" sz="1200" b="0" dirty="0">
                <a:latin typeface="+mn-lt"/>
              </a:rPr>
              <a:t>консолидированного плана развития группы Аэрофлот и включает в себя достижение </a:t>
            </a:r>
            <a:r>
              <a:rPr lang="ru-RU" sz="1200" b="0" dirty="0" smtClean="0">
                <a:latin typeface="+mn-lt"/>
              </a:rPr>
              <a:t>следующих финансово-экономических </a:t>
            </a:r>
            <a:r>
              <a:rPr lang="ru-RU" sz="1200" b="0" dirty="0">
                <a:latin typeface="+mn-lt"/>
              </a:rPr>
              <a:t>показателей: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67544" y="1268760"/>
            <a:ext cx="5711379" cy="92211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0" dirty="0" smtClean="0"/>
              <a:t>Перспективы развития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5617609"/>
              </p:ext>
            </p:extLst>
          </p:nvPr>
        </p:nvGraphicFramePr>
        <p:xfrm>
          <a:off x="552128" y="2780928"/>
          <a:ext cx="6972199" cy="15422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6170"/>
                <a:gridCol w="3086540"/>
                <a:gridCol w="1577565"/>
                <a:gridCol w="1851924"/>
              </a:tblGrid>
              <a:tr h="168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П/п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Наименование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показателя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Ед.изм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2012г.  план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79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Пассажиропоток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тыс.чел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4 418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8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Выручка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млн.руб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29 747,52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8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Производительность труда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пасс./1 сотрудника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1 283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8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Доля рынка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8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Соотношение собственных и заемных средств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13,2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8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Чистая прибыль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млн.руб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793,1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45795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052736"/>
            <a:ext cx="5698976" cy="922114"/>
          </a:xfrm>
        </p:spPr>
        <p:txBody>
          <a:bodyPr>
            <a:normAutofit/>
          </a:bodyPr>
          <a:lstStyle/>
          <a:p>
            <a:pPr algn="l" eaLnBrk="1" hangingPunct="1"/>
            <a:r>
              <a:rPr lang="ru-RU" sz="2400" dirty="0" smtClean="0"/>
              <a:t>Перспективы развития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1916832"/>
            <a:ext cx="8001000" cy="3816424"/>
          </a:xfrm>
        </p:spPr>
        <p:txBody>
          <a:bodyPr>
            <a:normAutofit/>
          </a:bodyPr>
          <a:lstStyle/>
          <a:p>
            <a:pPr marL="0" indent="0" algn="just" eaLnBrk="1" hangingPunct="1">
              <a:lnSpc>
                <a:spcPct val="80000"/>
              </a:lnSpc>
              <a:spcBef>
                <a:spcPts val="12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ru-RU" sz="1200" dirty="0" smtClean="0"/>
              <a:t>В планах деятельности Общества на 2012 год предусмотрено (бюджет Общества на 2012г., утверждён Советом директоров 20.12.2011 г.):</a:t>
            </a:r>
          </a:p>
          <a:p>
            <a:pPr marL="0" indent="0" algn="just" eaLnBrk="1" hangingPunct="1">
              <a:lnSpc>
                <a:spcPct val="80000"/>
              </a:lnSpc>
              <a:spcBef>
                <a:spcPts val="1200"/>
              </a:spcBef>
              <a:spcAft>
                <a:spcPts val="600"/>
              </a:spcAft>
              <a:buFontTx/>
              <a:buChar char="•"/>
            </a:pPr>
            <a:r>
              <a:rPr lang="ru-RU" sz="1200" dirty="0" smtClean="0"/>
              <a:t>            Количество ВС, запланированных к эксплуатации в 2012 году, предполагает существующий парк воздушных судов Общества с учетом поступления новых ВС типа АН-148 в количестве 2-х единиц, А-319 в количестве 5-ти единиц и А-320 в количестве 1 единица при одновременном поэтапном выводе ВС типа Б-737-500.</a:t>
            </a:r>
            <a:endParaRPr lang="en-US" sz="1200" dirty="0" smtClean="0"/>
          </a:p>
          <a:p>
            <a:pPr marL="0" indent="0" algn="just" eaLnBrk="1" hangingPunct="1">
              <a:lnSpc>
                <a:spcPct val="80000"/>
              </a:lnSpc>
              <a:spcBef>
                <a:spcPts val="1200"/>
              </a:spcBef>
              <a:spcAft>
                <a:spcPts val="600"/>
              </a:spcAft>
              <a:buFontTx/>
              <a:buChar char="•"/>
            </a:pPr>
            <a:r>
              <a:rPr lang="ru-RU" sz="1200" dirty="0" smtClean="0"/>
              <a:t>           Запланированные среднемесячные курсы основных валют на январь 2012 года зафиксированы на уровне: </a:t>
            </a:r>
            <a:r>
              <a:rPr lang="en-US" sz="1200" dirty="0" smtClean="0"/>
              <a:t>USD</a:t>
            </a:r>
            <a:r>
              <a:rPr lang="ru-RU" sz="1200" dirty="0" smtClean="0"/>
              <a:t>/</a:t>
            </a:r>
            <a:r>
              <a:rPr lang="en-US" sz="1200" dirty="0" smtClean="0"/>
              <a:t>RUR</a:t>
            </a:r>
            <a:r>
              <a:rPr lang="ru-RU" sz="1200" dirty="0" smtClean="0"/>
              <a:t> = 29,5914 и </a:t>
            </a:r>
            <a:r>
              <a:rPr lang="en-US" sz="1200" dirty="0" smtClean="0"/>
              <a:t>EUR</a:t>
            </a:r>
            <a:r>
              <a:rPr lang="ru-RU" sz="1200" dirty="0" smtClean="0"/>
              <a:t>/</a:t>
            </a:r>
            <a:r>
              <a:rPr lang="en-US" sz="1200" dirty="0" smtClean="0"/>
              <a:t>RUR</a:t>
            </a:r>
            <a:r>
              <a:rPr lang="ru-RU" sz="1200" dirty="0" smtClean="0"/>
              <a:t> = 41,9883. По итогам 2012 года ожидается плавная девальвация рубля ко всем валютам, использованным при планировании, на уровне 4 %.</a:t>
            </a:r>
            <a:endParaRPr lang="en-US" sz="1200" dirty="0" smtClean="0"/>
          </a:p>
          <a:p>
            <a:pPr marL="0" indent="0" algn="just" eaLnBrk="1" hangingPunct="1">
              <a:lnSpc>
                <a:spcPct val="80000"/>
              </a:lnSpc>
              <a:spcBef>
                <a:spcPts val="1200"/>
              </a:spcBef>
              <a:spcAft>
                <a:spcPts val="600"/>
              </a:spcAft>
              <a:buFontTx/>
              <a:buChar char="•"/>
            </a:pPr>
            <a:r>
              <a:rPr lang="ru-RU" sz="1200" dirty="0" smtClean="0"/>
              <a:t>           Количество пассажиров, запланированных к перевозке, составит 4 418,2 тысячи</a:t>
            </a:r>
            <a:r>
              <a:rPr lang="en-US" sz="1200" dirty="0" smtClean="0"/>
              <a:t> </a:t>
            </a:r>
            <a:r>
              <a:rPr lang="ru-RU" sz="1200" dirty="0" smtClean="0"/>
              <a:t>пассажиров, что на 24,9% больше факта 2011 года.</a:t>
            </a:r>
            <a:endParaRPr lang="en-US" sz="1200" dirty="0" smtClean="0"/>
          </a:p>
          <a:p>
            <a:pPr marL="0" indent="0" algn="just" eaLnBrk="1" hangingPunct="1">
              <a:lnSpc>
                <a:spcPct val="80000"/>
              </a:lnSpc>
              <a:spcBef>
                <a:spcPts val="1200"/>
              </a:spcBef>
              <a:spcAft>
                <a:spcPts val="600"/>
              </a:spcAft>
              <a:buFontTx/>
              <a:buChar char="•"/>
            </a:pPr>
            <a:r>
              <a:rPr lang="ru-RU" sz="1200" dirty="0" smtClean="0"/>
              <a:t>           Планируемый эксплуатационный пассажирооборот запланирован в объеме 9 480,4 млн. </a:t>
            </a:r>
            <a:r>
              <a:rPr lang="ru-RU" sz="1200" dirty="0" err="1" smtClean="0"/>
              <a:t>пкм</a:t>
            </a:r>
            <a:r>
              <a:rPr lang="ru-RU" sz="1200" dirty="0" smtClean="0"/>
              <a:t>., что на 31,8% больше факта 2011 года.</a:t>
            </a:r>
            <a:endParaRPr lang="en-US" sz="1200" dirty="0" smtClean="0"/>
          </a:p>
          <a:p>
            <a:pPr marL="0" indent="0" algn="just" eaLnBrk="1" hangingPunct="1">
              <a:lnSpc>
                <a:spcPct val="80000"/>
              </a:lnSpc>
              <a:spcBef>
                <a:spcPts val="1200"/>
              </a:spcBef>
              <a:spcAft>
                <a:spcPts val="600"/>
              </a:spcAft>
              <a:buFontTx/>
              <a:buChar char="•"/>
            </a:pPr>
            <a:r>
              <a:rPr lang="ru-RU" sz="1200" dirty="0" smtClean="0"/>
              <a:t>           Процент занятости пассажирских кресел запланирован на уровне 76,6 %, что на 1,3 п.п. больше фактического значения за 2011 г.</a:t>
            </a:r>
          </a:p>
        </p:txBody>
      </p:sp>
    </p:spTree>
    <p:extLst>
      <p:ext uri="{BB962C8B-B14F-4D97-AF65-F5344CB8AC3E}">
        <p14:creationId xmlns:p14="http://schemas.microsoft.com/office/powerpoint/2010/main" val="8679182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ru-RU" sz="2400" dirty="0" smtClean="0"/>
              <a:t>Отчет о выплате дивидендов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844824"/>
            <a:ext cx="8208912" cy="720080"/>
          </a:xfrm>
        </p:spPr>
        <p:txBody>
          <a:bodyPr>
            <a:norm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sz="1200" dirty="0" smtClean="0"/>
              <a:t>В связи с тем, что Общество было создано 28.01.2011., в отчетном году дивиденды не объявлялись и не выплачивались.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24744"/>
            <a:ext cx="3312740" cy="612105"/>
          </a:xfrm>
        </p:spPr>
        <p:txBody>
          <a:bodyPr>
            <a:normAutofit/>
          </a:bodyPr>
          <a:lstStyle/>
          <a:p>
            <a:pPr algn="l" eaLnBrk="1" hangingPunct="1"/>
            <a:r>
              <a:rPr lang="ru-RU" sz="2400" dirty="0" smtClean="0"/>
              <a:t>Отраслевые риски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467544" y="1844824"/>
            <a:ext cx="7992888" cy="4662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numCol="2" spcCol="360000">
            <a:spAutoFit/>
          </a:bodyPr>
          <a:lstStyle/>
          <a:p>
            <a:pPr algn="just" defTabSz="266700">
              <a:spcBef>
                <a:spcPts val="1200"/>
              </a:spcBef>
              <a:spcAft>
                <a:spcPts val="600"/>
              </a:spcAft>
            </a:pPr>
            <a:r>
              <a:rPr lang="ru-RU" sz="1200" b="0" dirty="0">
                <a:latin typeface="+mn-lt"/>
              </a:rPr>
              <a:t>Основным видом хозяйственной деятельности Общества являются авиаперевозки. Риски, присущие отрасли авиаперевозок, характерны для всех авиакомпаний, действующих на всех рынках, внутренних и международных, поэтому провести четкое разграничение рисков по внешним и внутренним рынкам не представляется возможным. К основным отраслевым рискам относятся:</a:t>
            </a:r>
          </a:p>
          <a:p>
            <a:pPr algn="just" defTabSz="841375">
              <a:spcBef>
                <a:spcPts val="1200"/>
              </a:spcBef>
              <a:spcAft>
                <a:spcPts val="600"/>
              </a:spcAft>
            </a:pPr>
            <a:r>
              <a:rPr lang="ru-RU" sz="1200" b="0" dirty="0" smtClean="0">
                <a:latin typeface="+mn-lt"/>
              </a:rPr>
              <a:t>•           </a:t>
            </a:r>
            <a:r>
              <a:rPr lang="ru-RU" sz="1200" dirty="0" smtClean="0">
                <a:latin typeface="+mn-lt"/>
              </a:rPr>
              <a:t>Сезонность </a:t>
            </a:r>
            <a:r>
              <a:rPr lang="ru-RU" sz="1200" dirty="0">
                <a:latin typeface="+mn-lt"/>
              </a:rPr>
              <a:t>спроса на авиаперевозки. </a:t>
            </a:r>
            <a:r>
              <a:rPr lang="ru-RU" sz="1200" b="0" dirty="0">
                <a:latin typeface="+mn-lt"/>
              </a:rPr>
              <a:t>Этот фактор в равной степени воздействует на все авиакомпании мира, в том числе и на Общество. Нивелировать этот фактор Общество может, адаптировав структуру своих маршрутов под сезонные колебания рынка. Кроме того, влияние этого фактора можно компенсировать гибкой сезонной тарифной политикой, позволяющей максимизировать доходы; </a:t>
            </a:r>
          </a:p>
          <a:p>
            <a:pPr algn="just" defTabSz="841375">
              <a:spcBef>
                <a:spcPts val="1200"/>
              </a:spcBef>
              <a:spcAft>
                <a:spcPts val="600"/>
              </a:spcAft>
            </a:pPr>
            <a:r>
              <a:rPr lang="ru-RU" sz="1200" b="0" dirty="0">
                <a:latin typeface="+mn-lt"/>
              </a:rPr>
              <a:t>• </a:t>
            </a:r>
            <a:r>
              <a:rPr lang="ru-RU" sz="1200" b="0" dirty="0" smtClean="0">
                <a:latin typeface="+mn-lt"/>
              </a:rPr>
              <a:t> </a:t>
            </a:r>
            <a:r>
              <a:rPr lang="ru-RU" sz="1200" dirty="0" smtClean="0">
                <a:latin typeface="+mn-lt"/>
              </a:rPr>
              <a:t>Конкуренция</a:t>
            </a:r>
            <a:r>
              <a:rPr lang="ru-RU" sz="1200" dirty="0">
                <a:latin typeface="+mn-lt"/>
              </a:rPr>
              <a:t>.</a:t>
            </a:r>
            <a:r>
              <a:rPr lang="ru-RU" sz="1200" b="0" dirty="0">
                <a:latin typeface="+mn-lt"/>
              </a:rPr>
              <a:t> По направлениям, входящим в маршрутную сеть Общества, существует высокая конкуренция среди российских и международных авиакомпаний. Общество гибко реагирует на рыночные тенденции, предлагая оптимальные цены и качественные услуги. </a:t>
            </a:r>
          </a:p>
          <a:p>
            <a:pPr algn="just" defTabSz="841375">
              <a:spcBef>
                <a:spcPts val="1200"/>
              </a:spcBef>
              <a:spcAft>
                <a:spcPts val="600"/>
              </a:spcAft>
            </a:pPr>
            <a:r>
              <a:rPr lang="ru-RU" sz="1200" b="0" dirty="0">
                <a:latin typeface="+mn-lt"/>
              </a:rPr>
              <a:t>• </a:t>
            </a:r>
            <a:r>
              <a:rPr lang="ru-RU" sz="1200" dirty="0">
                <a:latin typeface="+mn-lt"/>
              </a:rPr>
              <a:t>Макроэкономические факторы. </a:t>
            </a:r>
            <a:r>
              <a:rPr lang="ru-RU" sz="1200" b="0" dirty="0">
                <a:latin typeface="+mn-lt"/>
              </a:rPr>
              <a:t>Поскольку авиационная отрасль ориентирована на потребительский рынок, значительное влияние на нее оказывают макроэкономические факторы и прежде всего уровень жизни населения и степень деловой активности внутри страны, изменение ВВП;</a:t>
            </a:r>
          </a:p>
          <a:p>
            <a:pPr algn="just" defTabSz="841375">
              <a:spcBef>
                <a:spcPts val="1200"/>
              </a:spcBef>
              <a:spcAft>
                <a:spcPts val="600"/>
              </a:spcAft>
            </a:pPr>
            <a:r>
              <a:rPr lang="ru-RU" sz="1200" b="0" dirty="0">
                <a:latin typeface="+mn-lt"/>
              </a:rPr>
              <a:t>•  </a:t>
            </a:r>
            <a:r>
              <a:rPr lang="ru-RU" sz="1200" b="0" dirty="0" smtClean="0">
                <a:latin typeface="+mn-lt"/>
              </a:rPr>
              <a:t>   В </a:t>
            </a:r>
            <a:r>
              <a:rPr lang="ru-RU" sz="1200" b="0" dirty="0">
                <a:latin typeface="+mn-lt"/>
              </a:rPr>
              <a:t>связи с </a:t>
            </a:r>
            <a:r>
              <a:rPr lang="ru-RU" sz="1200" b="0" dirty="0" smtClean="0">
                <a:latin typeface="+mn-lt"/>
              </a:rPr>
              <a:t>   глобальным   межгосударственным    характером деятельности </a:t>
            </a:r>
            <a:r>
              <a:rPr lang="ru-RU" sz="1200" b="0" dirty="0">
                <a:latin typeface="+mn-lt"/>
              </a:rPr>
              <a:t>авиакомпаний и особой уязвимости авиационного транспорта следует отметить </a:t>
            </a:r>
            <a:r>
              <a:rPr lang="ru-RU" sz="1200" dirty="0">
                <a:latin typeface="+mn-lt"/>
              </a:rPr>
              <a:t>риск, связанный с мировыми конфликтами</a:t>
            </a:r>
            <a:r>
              <a:rPr lang="ru-RU" sz="1200" b="0" dirty="0">
                <a:latin typeface="+mn-lt"/>
              </a:rPr>
              <a:t>. Этот риск определяется вероятным снижением перевозок вследствие роста угроз терроризма.</a:t>
            </a:r>
          </a:p>
          <a:p>
            <a:pPr algn="just" defTabSz="841375">
              <a:spcBef>
                <a:spcPts val="1200"/>
              </a:spcBef>
              <a:spcAft>
                <a:spcPts val="600"/>
              </a:spcAft>
            </a:pPr>
            <a:r>
              <a:rPr lang="ru-RU" sz="1200" b="0" dirty="0">
                <a:latin typeface="+mn-lt"/>
              </a:rPr>
              <a:t>• </a:t>
            </a:r>
            <a:r>
              <a:rPr lang="ru-RU" sz="1200" b="0" dirty="0" smtClean="0">
                <a:latin typeface="+mn-lt"/>
              </a:rPr>
              <a:t>        Характерным </a:t>
            </a:r>
            <a:r>
              <a:rPr lang="ru-RU" sz="1200" b="0" dirty="0">
                <a:latin typeface="+mn-lt"/>
              </a:rPr>
              <a:t>риском авиационной отрасли является высокая </a:t>
            </a:r>
            <a:r>
              <a:rPr lang="ru-RU" sz="1200" dirty="0">
                <a:latin typeface="+mn-lt"/>
              </a:rPr>
              <a:t>забастовочная активность</a:t>
            </a:r>
            <a:r>
              <a:rPr lang="ru-RU" sz="1200" b="0" dirty="0">
                <a:latin typeface="+mn-lt"/>
              </a:rPr>
              <a:t>, в основном это касается зарубежных авиаперевозок, в авиакомпаниях, аэропортах и обслуживающих фирмах, что может привести к сбоям в работе Общества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052736"/>
            <a:ext cx="8107362" cy="828675"/>
          </a:xfrm>
        </p:spPr>
        <p:txBody>
          <a:bodyPr>
            <a:normAutofit/>
          </a:bodyPr>
          <a:lstStyle/>
          <a:p>
            <a:pPr algn="l" eaLnBrk="1" hangingPunct="1"/>
            <a:r>
              <a:rPr lang="ru-RU" sz="2400" dirty="0" smtClean="0"/>
              <a:t>Правовые риски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556792"/>
            <a:ext cx="8001000" cy="2232248"/>
          </a:xfrm>
        </p:spPr>
        <p:txBody>
          <a:bodyPr>
            <a:normAutofit/>
          </a:bodyPr>
          <a:lstStyle/>
          <a:p>
            <a:pPr algn="just" eaLnBrk="1" hangingPunct="1">
              <a:buFont typeface="Wingdings" pitchFamily="2" charset="2"/>
              <a:buNone/>
            </a:pPr>
            <a:endParaRPr lang="en-US" sz="1300" dirty="0" smtClean="0"/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ru-RU" sz="1200" dirty="0" smtClean="0"/>
              <a:t>Общество осуществляет финансово-хозяйственную деятельность в строгом соответствии с действующим законодательством, значительных правовых рисков, связанных с основной деятельностью не имеется. </a:t>
            </a:r>
          </a:p>
          <a:p>
            <a:pPr algn="just" eaLnBrk="1" hangingPunct="1">
              <a:buFont typeface="Wingdings" pitchFamily="2" charset="2"/>
              <a:buNone/>
            </a:pPr>
            <a:endParaRPr lang="ru-RU" sz="1200" dirty="0" smtClean="0"/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ru-RU" sz="1200" dirty="0" smtClean="0"/>
              <a:t>На деятельность Общества, однако, могут влиять риски, установленные в сфере общего правового регулирования хозяйствующих субъектов, такие как:</a:t>
            </a:r>
          </a:p>
          <a:p>
            <a:pPr algn="just"/>
            <a:r>
              <a:rPr lang="ru-RU" sz="1200" dirty="0" smtClean="0"/>
              <a:t>изменение валютного регулирования;</a:t>
            </a:r>
          </a:p>
          <a:p>
            <a:pPr algn="just"/>
            <a:r>
              <a:rPr lang="ru-RU" sz="1200" dirty="0" smtClean="0"/>
              <a:t>изменение налогового законодательства;</a:t>
            </a:r>
          </a:p>
          <a:p>
            <a:pPr algn="just"/>
            <a:r>
              <a:rPr lang="ru-RU" sz="1200" dirty="0" smtClean="0"/>
              <a:t>изменение правил таможенного контроля и пошлин.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7544" y="1052736"/>
            <a:ext cx="3168352" cy="828675"/>
          </a:xfrm>
        </p:spPr>
        <p:txBody>
          <a:bodyPr>
            <a:normAutofit/>
          </a:bodyPr>
          <a:lstStyle/>
          <a:p>
            <a:pPr algn="l" eaLnBrk="1" hangingPunct="1"/>
            <a:r>
              <a:rPr lang="ru-RU" sz="2400" dirty="0" smtClean="0"/>
              <a:t>Финансовые риски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7544" y="1844824"/>
            <a:ext cx="8001000" cy="4679950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ct val="0"/>
              </a:spcBef>
              <a:buClrTx/>
              <a:buFont typeface="Wingdings" pitchFamily="2" charset="2"/>
              <a:buNone/>
            </a:pPr>
            <a:r>
              <a:rPr lang="ru-RU" sz="1200" b="1" dirty="0" smtClean="0"/>
              <a:t>Валютный риск</a:t>
            </a:r>
          </a:p>
          <a:p>
            <a:pPr marL="0" indent="0" algn="just" eaLnBrk="1" hangingPunct="1">
              <a:spcBef>
                <a:spcPct val="0"/>
              </a:spcBef>
              <a:spcAft>
                <a:spcPts val="600"/>
              </a:spcAft>
              <a:buClrTx/>
              <a:buFont typeface="Wingdings" pitchFamily="2" charset="2"/>
              <a:buNone/>
            </a:pPr>
            <a:r>
              <a:rPr lang="ru-RU" sz="1200" dirty="0" smtClean="0"/>
              <a:t>Валютный риск Общества связан с наличием обширной маршрутной сети охватывающей РФ, СНГ, ДЗ. На финансовую деятельность могут оказывать влияние колебания валютных курсов. Общество проводит политику сбалансированности поступлений и обязательств по каждой из валют. Тарифы на перевозки МВЛ на территории РФ номинированы в иностранной валюте.</a:t>
            </a:r>
          </a:p>
          <a:p>
            <a:pPr marL="0" indent="0" algn="just" eaLnBrk="1" hangingPunct="1">
              <a:spcBef>
                <a:spcPts val="1200"/>
              </a:spcBef>
              <a:buClrTx/>
              <a:buFont typeface="Wingdings" pitchFamily="2" charset="2"/>
              <a:buNone/>
            </a:pPr>
            <a:r>
              <a:rPr lang="ru-RU" sz="1200" b="1" dirty="0" smtClean="0"/>
              <a:t>Процентный риск</a:t>
            </a:r>
          </a:p>
          <a:p>
            <a:pPr marL="0" indent="0" algn="just" eaLnBrk="1" hangingPunct="1">
              <a:spcBef>
                <a:spcPct val="0"/>
              </a:spcBef>
              <a:spcAft>
                <a:spcPts val="600"/>
              </a:spcAft>
              <a:buClrTx/>
              <a:buFont typeface="Wingdings" pitchFamily="2" charset="2"/>
              <a:buNone/>
            </a:pPr>
            <a:r>
              <a:rPr lang="ru-RU" sz="1200" dirty="0" smtClean="0"/>
              <a:t>В условиях постоянной угрозы изменения процентной ставки на российском финансовом рынке, Общество подвержено риску увеличения стоимости обслуживания текущих и будущих финансовых обязательств. Повышение процентной ставки может ограничить доступность заемных средств. </a:t>
            </a:r>
          </a:p>
          <a:p>
            <a:pPr marL="0" indent="0" algn="just" eaLnBrk="1" hangingPunct="1">
              <a:spcBef>
                <a:spcPts val="1200"/>
              </a:spcBef>
              <a:buClrTx/>
              <a:buFont typeface="Wingdings" pitchFamily="2" charset="2"/>
              <a:buNone/>
            </a:pPr>
            <a:r>
              <a:rPr lang="ru-RU" sz="1200" b="1" dirty="0" smtClean="0"/>
              <a:t>Риск ухудшения ликвидности</a:t>
            </a:r>
          </a:p>
          <a:p>
            <a:pPr marL="0" indent="0" algn="just" eaLnBrk="1" hangingPunct="1">
              <a:spcBef>
                <a:spcPct val="0"/>
              </a:spcBef>
              <a:buClrTx/>
              <a:buFont typeface="Wingdings" pitchFamily="2" charset="2"/>
              <a:buNone/>
            </a:pPr>
            <a:r>
              <a:rPr lang="ru-RU" sz="1200" dirty="0" smtClean="0"/>
              <a:t>Для снижения риска потери ликвидности финансовыми службами Общества ведется четкое планирование графика входящих денежных потоков с целью выявления возможного дефицита и своевременного привлечения краткосрочного финансирования от банков – партнеров Общества.</a:t>
            </a:r>
          </a:p>
          <a:p>
            <a:pPr marL="0" indent="0" algn="just" eaLnBrk="1" hangingPunct="1">
              <a:spcBef>
                <a:spcPct val="0"/>
              </a:spcBef>
              <a:buClrTx/>
              <a:buFont typeface="Wingdings" pitchFamily="2" charset="2"/>
              <a:buNone/>
            </a:pPr>
            <a:r>
              <a:rPr lang="ru-RU" sz="1200" dirty="0" smtClean="0"/>
              <a:t>С целью поддержания ликвидности на должном уровне был ужесточен контроль над использованием оборотных средств Общества.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881411"/>
            <a:ext cx="7992888" cy="4741987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ts val="600"/>
              </a:spcBef>
              <a:buClrTx/>
              <a:buFont typeface="Wingdings" pitchFamily="2" charset="2"/>
              <a:buNone/>
            </a:pPr>
            <a:r>
              <a:rPr lang="ru-RU" sz="1200" b="1" dirty="0" smtClean="0"/>
              <a:t>Риск роста стоимости авиационных горюче-смазочных материалов</a:t>
            </a:r>
          </a:p>
          <a:p>
            <a:pPr marL="0" indent="0" algn="just" eaLnBrk="1" hangingPunct="1">
              <a:spcBef>
                <a:spcPts val="600"/>
              </a:spcBef>
              <a:spcAft>
                <a:spcPts val="600"/>
              </a:spcAft>
              <a:buClrTx/>
              <a:buFont typeface="Wingdings" pitchFamily="2" charset="2"/>
              <a:buNone/>
            </a:pPr>
            <a:r>
              <a:rPr lang="ru-RU" sz="1200" dirty="0" smtClean="0">
                <a:cs typeface="Arial" pitchFamily="34" charset="0"/>
              </a:rPr>
              <a:t>Риск повышения стоимости авиатоплива является одним из ключевых рисков в деятельности Общества. Для снижения данного риска реализуется ряд мероприятий по совершенствованию системы обеспечения авиатопливом и оптимизации топливной эффективности производственной деятельности. Для нивелирования роста стоимости топлива в аэропортах полетов применяется метод «</a:t>
            </a:r>
            <a:r>
              <a:rPr lang="ru-RU" sz="1200" dirty="0" err="1" smtClean="0">
                <a:cs typeface="Arial" pitchFamily="34" charset="0"/>
              </a:rPr>
              <a:t>танкеринг</a:t>
            </a:r>
            <a:r>
              <a:rPr lang="ru-RU" sz="1200" dirty="0" smtClean="0">
                <a:cs typeface="Arial" pitchFamily="34" charset="0"/>
              </a:rPr>
              <a:t>-анализа». Также реализуется ряд мероприятий по оптимизации закупочных цен на авиатопливо. В частности, поставка авиатоплива для нужд Общества осуществляется по прямым договорам заправки «в крыло», единым для всех компаний группы Аэрофлот.</a:t>
            </a:r>
          </a:p>
          <a:p>
            <a:pPr marL="0" indent="0" algn="just" eaLnBrk="1" hangingPunct="1">
              <a:spcBef>
                <a:spcPts val="600"/>
              </a:spcBef>
              <a:buClrTx/>
              <a:buFont typeface="Wingdings" pitchFamily="2" charset="2"/>
              <a:buNone/>
            </a:pPr>
            <a:r>
              <a:rPr lang="ru-RU" sz="1200" b="1" dirty="0" smtClean="0"/>
              <a:t>Кредитный риск</a:t>
            </a:r>
          </a:p>
          <a:p>
            <a:pPr marL="0" indent="0" algn="just" eaLnBrk="1" hangingPunct="1">
              <a:spcBef>
                <a:spcPts val="600"/>
              </a:spcBef>
              <a:buClrTx/>
              <a:buFont typeface="Wingdings" pitchFamily="2" charset="2"/>
              <a:buNone/>
            </a:pPr>
            <a:r>
              <a:rPr lang="ru-RU" sz="1200" dirty="0" smtClean="0"/>
              <a:t>Общество осуществляет постоянный контроль и мониторинг финансового состояния контрагентов</a:t>
            </a:r>
            <a:r>
              <a:rPr lang="en-US" sz="1200" dirty="0" smtClean="0"/>
              <a:t>:</a:t>
            </a:r>
            <a:endParaRPr lang="ru-RU" sz="1200" dirty="0" smtClean="0"/>
          </a:p>
          <a:p>
            <a:pPr marL="628650" indent="-361950" algn="just" eaLnBrk="1" hangingPunct="1">
              <a:spcBef>
                <a:spcPts val="600"/>
              </a:spcBef>
              <a:buClrTx/>
              <a:buFontTx/>
              <a:buChar char="-"/>
            </a:pPr>
            <a:r>
              <a:rPr lang="ru-RU" sz="1200" dirty="0" smtClean="0"/>
              <a:t>устанавливаются персональные лимиты для осуществления продаж авиаперевозок</a:t>
            </a:r>
            <a:r>
              <a:rPr lang="en-US" sz="1200" dirty="0" smtClean="0"/>
              <a:t>;</a:t>
            </a:r>
            <a:endParaRPr lang="ru-RU" sz="1200" dirty="0" smtClean="0"/>
          </a:p>
          <a:p>
            <a:pPr marL="628650" indent="-361950" algn="just" eaLnBrk="1" hangingPunct="1">
              <a:spcBef>
                <a:spcPts val="600"/>
              </a:spcBef>
              <a:buClrTx/>
              <a:buFontTx/>
              <a:buChar char="-"/>
            </a:pPr>
            <a:r>
              <a:rPr lang="ru-RU" sz="1200" dirty="0" smtClean="0"/>
              <a:t>рассчитывается и устанавливается размер финансового обеспечения продаж путем внесения депозитов, предоставления унифицированных банковских гарантий и других видов финансового обеспечения.</a:t>
            </a:r>
          </a:p>
          <a:p>
            <a:pPr marL="0" indent="0" algn="just" eaLnBrk="1" hangingPunct="1">
              <a:spcBef>
                <a:spcPts val="600"/>
              </a:spcBef>
              <a:buClrTx/>
              <a:buFont typeface="Wingdings" pitchFamily="2" charset="2"/>
              <a:buNone/>
            </a:pPr>
            <a:r>
              <a:rPr lang="ru-RU" sz="1200" dirty="0" smtClean="0"/>
              <a:t>Эти методы используются по всей агентской сети Общества и могут быть также применены в отношении электронных продаж перевозок через агентов – участников нейтральных систем продаж (ТКП, </a:t>
            </a:r>
            <a:r>
              <a:rPr lang="en-US" sz="1200" dirty="0" smtClean="0"/>
              <a:t>BSP</a:t>
            </a:r>
            <a:r>
              <a:rPr lang="ru-RU" sz="1200" dirty="0" smtClean="0"/>
              <a:t>), которые осуществляют взаиморасчеты в двустороннем порядке или через клиринговый центр </a:t>
            </a:r>
            <a:r>
              <a:rPr lang="en-US" sz="1200" dirty="0" smtClean="0"/>
              <a:t>IATA</a:t>
            </a:r>
            <a:r>
              <a:rPr lang="ru-RU" sz="1200" dirty="0" smtClean="0"/>
              <a:t>.</a:t>
            </a:r>
          </a:p>
          <a:p>
            <a:pPr marL="0" indent="0" algn="just" eaLnBrk="1" hangingPunct="1">
              <a:spcBef>
                <a:spcPts val="600"/>
              </a:spcBef>
              <a:buClrTx/>
              <a:buFont typeface="Wingdings" pitchFamily="2" charset="2"/>
              <a:buNone/>
            </a:pPr>
            <a:r>
              <a:rPr lang="ru-RU" sz="1200" dirty="0" smtClean="0"/>
              <a:t>Ежемесячно оценивается финансовое состояние банков-корреспондентов, выступающих гарантами по обязательствам контрагентов, оценка осуществляется на основании бухгалтерской отчетности, обязательных нормативов банков. По результатам анализа определяется размер максимального лимита на операции с банковскими гарантиями конкретной кредитной организации.</a:t>
            </a:r>
          </a:p>
          <a:p>
            <a:pPr marL="0" indent="0">
              <a:spcBef>
                <a:spcPts val="600"/>
              </a:spcBef>
            </a:pPr>
            <a:endParaRPr lang="ru-RU" sz="1300" dirty="0" smtClean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67544" y="1052736"/>
            <a:ext cx="3168352" cy="8286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0" dirty="0" smtClean="0"/>
              <a:t>Финансовые риски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268760"/>
            <a:ext cx="5495925" cy="404812"/>
          </a:xfrm>
        </p:spPr>
        <p:txBody>
          <a:bodyPr anchor="t">
            <a:noAutofit/>
          </a:bodyPr>
          <a:lstStyle/>
          <a:p>
            <a:pPr algn="l" eaLnBrk="1" hangingPunct="1"/>
            <a:r>
              <a:rPr lang="ru-RU" sz="2400" dirty="0" smtClean="0">
                <a:cs typeface="Arial" pitchFamily="34" charset="0"/>
              </a:rPr>
              <a:t>Операционные риски</a:t>
            </a:r>
          </a:p>
        </p:txBody>
      </p:sp>
      <p:sp>
        <p:nvSpPr>
          <p:cNvPr id="20484" name="Объект 1"/>
          <p:cNvSpPr>
            <a:spLocks noGrp="1"/>
          </p:cNvSpPr>
          <p:nvPr>
            <p:ph idx="1"/>
          </p:nvPr>
        </p:nvSpPr>
        <p:spPr>
          <a:xfrm>
            <a:off x="467544" y="1916832"/>
            <a:ext cx="7992888" cy="4525963"/>
          </a:xfrm>
        </p:spPr>
        <p:txBody>
          <a:bodyPr/>
          <a:lstStyle/>
          <a:p>
            <a:pPr marL="0" indent="0" algn="just" eaLnBrk="1" hangingPunct="1">
              <a:spcBef>
                <a:spcPts val="600"/>
              </a:spcBef>
              <a:buFont typeface="Wingdings" pitchFamily="2" charset="2"/>
              <a:buNone/>
            </a:pPr>
            <a:r>
              <a:rPr lang="ru-RU" sz="1200" dirty="0" smtClean="0">
                <a:cs typeface="Arial" pitchFamily="34" charset="0"/>
              </a:rPr>
              <a:t>Безопасность полетов является главным приоритетом всей деятельности Общества. </a:t>
            </a:r>
          </a:p>
          <a:p>
            <a:pPr marL="0" indent="0" algn="just" ea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ru-RU" sz="1200" dirty="0" smtClean="0">
                <a:cs typeface="Arial" pitchFamily="34" charset="0"/>
              </a:rPr>
              <a:t>Основными целями управления операционными рисками являются:</a:t>
            </a:r>
          </a:p>
          <a:p>
            <a:pPr marL="361950" indent="-95250" algn="just" eaLnBrk="1" hangingPunct="1">
              <a:spcBef>
                <a:spcPts val="0"/>
              </a:spcBef>
              <a:buFont typeface="Wingdings" pitchFamily="2" charset="2"/>
              <a:buNone/>
              <a:tabLst>
                <a:tab pos="447675" algn="l"/>
                <a:tab pos="542925" algn="l"/>
              </a:tabLst>
            </a:pPr>
            <a:r>
              <a:rPr lang="ru-RU" sz="1200" dirty="0" smtClean="0">
                <a:cs typeface="Arial" pitchFamily="34" charset="0"/>
              </a:rPr>
              <a:t>- эффективное применение систем управления безопасностью;</a:t>
            </a:r>
          </a:p>
          <a:p>
            <a:pPr marL="361950" indent="-95250" algn="just" eaLnBrk="1" hangingPunct="1">
              <a:spcBef>
                <a:spcPts val="0"/>
              </a:spcBef>
              <a:buFont typeface="Wingdings" pitchFamily="2" charset="2"/>
              <a:buNone/>
              <a:tabLst>
                <a:tab pos="447675" algn="l"/>
                <a:tab pos="542925" algn="l"/>
              </a:tabLst>
            </a:pPr>
            <a:r>
              <a:rPr lang="ru-RU" sz="1200" dirty="0" smtClean="0">
                <a:cs typeface="Arial" pitchFamily="34" charset="0"/>
              </a:rPr>
              <a:t>- сокращение количества авиационных событий;</a:t>
            </a:r>
          </a:p>
          <a:p>
            <a:pPr marL="361950" indent="-95250" algn="just" eaLnBrk="1" hangingPunct="1">
              <a:spcBef>
                <a:spcPts val="0"/>
              </a:spcBef>
              <a:buFont typeface="Wingdings" pitchFamily="2" charset="2"/>
              <a:buNone/>
              <a:tabLst>
                <a:tab pos="447675" algn="l"/>
                <a:tab pos="542925" algn="l"/>
              </a:tabLst>
            </a:pPr>
            <a:r>
              <a:rPr lang="ru-RU" sz="1200" dirty="0" smtClean="0">
                <a:cs typeface="Arial" pitchFamily="34" charset="0"/>
              </a:rPr>
              <a:t>- снижение связанного с производством полетов риска до наименьшего практически возможного/достижимого уровня;</a:t>
            </a:r>
          </a:p>
          <a:p>
            <a:pPr marL="361950" indent="-95250" algn="just" eaLnBrk="1" hangingPunct="1">
              <a:spcBef>
                <a:spcPts val="0"/>
              </a:spcBef>
              <a:buFont typeface="Wingdings" pitchFamily="2" charset="2"/>
              <a:buNone/>
              <a:tabLst>
                <a:tab pos="447675" algn="l"/>
                <a:tab pos="542925" algn="l"/>
              </a:tabLst>
            </a:pPr>
            <a:r>
              <a:rPr lang="ru-RU" sz="1200" dirty="0" smtClean="0">
                <a:cs typeface="Arial" pitchFamily="34" charset="0"/>
              </a:rPr>
              <a:t>- повышение уровня надежности авиационной техники;</a:t>
            </a:r>
          </a:p>
          <a:p>
            <a:pPr marL="361950" indent="-95250" algn="just" eaLnBrk="1" hangingPunct="1">
              <a:spcBef>
                <a:spcPts val="0"/>
              </a:spcBef>
              <a:buFont typeface="Wingdings" pitchFamily="2" charset="2"/>
              <a:buNone/>
              <a:tabLst>
                <a:tab pos="447675" algn="l"/>
                <a:tab pos="542925" algn="l"/>
              </a:tabLst>
            </a:pPr>
            <a:r>
              <a:rPr lang="ru-RU" sz="1200" dirty="0" smtClean="0">
                <a:cs typeface="Arial" pitchFamily="34" charset="0"/>
              </a:rPr>
              <a:t>-  повышение квалификации персонала;</a:t>
            </a:r>
          </a:p>
          <a:p>
            <a:pPr marL="361950" indent="-95250" algn="just" eaLnBrk="1" hangingPunct="1">
              <a:spcBef>
                <a:spcPts val="0"/>
              </a:spcBef>
              <a:buFont typeface="Wingdings" pitchFamily="2" charset="2"/>
              <a:buNone/>
              <a:tabLst>
                <a:tab pos="447675" algn="l"/>
                <a:tab pos="542925" algn="l"/>
              </a:tabLst>
            </a:pPr>
            <a:r>
              <a:rPr lang="ru-RU" sz="1200" dirty="0" smtClean="0">
                <a:cs typeface="Arial" pitchFamily="34" charset="0"/>
              </a:rPr>
              <a:t>-  сокращение количества нарушений технологии работы;</a:t>
            </a:r>
          </a:p>
          <a:p>
            <a:pPr marL="361950" indent="-95250" algn="just" eaLnBrk="1" hangingPunct="1">
              <a:spcBef>
                <a:spcPts val="0"/>
              </a:spcBef>
              <a:buFont typeface="Wingdings" pitchFamily="2" charset="2"/>
              <a:buNone/>
              <a:tabLst>
                <a:tab pos="447675" algn="l"/>
                <a:tab pos="542925" algn="l"/>
              </a:tabLst>
            </a:pPr>
            <a:r>
              <a:rPr lang="ru-RU" sz="1200" dirty="0" smtClean="0">
                <a:cs typeface="Arial" pitchFamily="34" charset="0"/>
              </a:rPr>
              <a:t>- обеспечение того, чтобы внешние системы и службы, оказывающие влияние на безопасность операций, Общества отвечали соответствующим стандартам безопасности.</a:t>
            </a:r>
          </a:p>
          <a:p>
            <a:pPr marL="0" indent="0" algn="just" eaLnBrk="1" hangingPunct="1">
              <a:spcBef>
                <a:spcPts val="600"/>
              </a:spcBef>
              <a:buFont typeface="Wingdings" pitchFamily="2" charset="2"/>
              <a:buNone/>
            </a:pPr>
            <a:r>
              <a:rPr lang="ru-RU" sz="1200" dirty="0" smtClean="0">
                <a:cs typeface="Arial" pitchFamily="34" charset="0"/>
              </a:rPr>
              <a:t>В целях обеспечения  соответствия действующим стандартам безопасности в Обществе существует Департамент управления безопасностью полетов, обеспеченный достаточным количеством высоко-классифицированных специалистов. Проведение постоянных инспектирований и контроля показателей по </a:t>
            </a:r>
            <a:r>
              <a:rPr lang="ru-RU" sz="1200" dirty="0" smtClean="0">
                <a:cs typeface="Arial" pitchFamily="34" charset="0"/>
              </a:rPr>
              <a:t>безопасности</a:t>
            </a:r>
            <a:r>
              <a:rPr lang="ru-RU" sz="1200" dirty="0" smtClean="0">
                <a:cs typeface="Arial" pitchFamily="34" charset="0"/>
              </a:rPr>
              <a:t> позволяет оперативно влиять на снижение возможности возникновения авиационных событий и инцидентов в будущем. </a:t>
            </a:r>
          </a:p>
          <a:p>
            <a:pPr marL="0" indent="0" eaLnBrk="1" hangingPunct="1"/>
            <a:endParaRPr lang="ru-RU" sz="13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711F97-8B2E-46EE-BE88-6960CEFFBC90}" type="slidenum">
              <a:rPr lang="ru-RU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34825" y="1340768"/>
            <a:ext cx="8014753" cy="720725"/>
          </a:xfrm>
        </p:spPr>
        <p:txBody>
          <a:bodyPr>
            <a:noAutofit/>
          </a:bodyPr>
          <a:lstStyle/>
          <a:p>
            <a:pPr algn="l" eaLnBrk="1" hangingPunct="1"/>
            <a:r>
              <a:rPr lang="ru-RU" sz="2400" dirty="0" smtClean="0"/>
              <a:t>Перечень совершенных в 2011 г. сделок </a:t>
            </a:r>
            <a:br>
              <a:rPr lang="ru-RU" sz="2400" dirty="0" smtClean="0"/>
            </a:br>
            <a:r>
              <a:rPr lang="ru-RU" sz="2400" dirty="0" smtClean="0"/>
              <a:t>с заинтересованностью, крупных сделок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69900" indent="-469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o"/>
            </a:pPr>
            <a:endParaRPr lang="ru-RU" sz="2100" b="0">
              <a:solidFill>
                <a:srgbClr val="0000FF"/>
              </a:solidFill>
            </a:endParaRPr>
          </a:p>
          <a:p>
            <a:pPr marL="469900" indent="-469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endParaRPr lang="ru-RU" sz="2100" b="0"/>
          </a:p>
        </p:txBody>
      </p:sp>
      <p:sp>
        <p:nvSpPr>
          <p:cNvPr id="21509" name="Rectangle 7"/>
          <p:cNvSpPr>
            <a:spLocks noChangeArrowheads="1"/>
          </p:cNvSpPr>
          <p:nvPr/>
        </p:nvSpPr>
        <p:spPr bwMode="auto">
          <a:xfrm>
            <a:off x="467544" y="2276872"/>
            <a:ext cx="7992888" cy="864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2225" indent="-22225" algn="just" eaLnBrk="1" hangingPunct="1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ru-RU" sz="1200" b="0" dirty="0" smtClean="0">
                <a:latin typeface="+mn-lt"/>
              </a:rPr>
              <a:t>Сделок</a:t>
            </a:r>
            <a:r>
              <a:rPr lang="ru-RU" sz="1200" b="0" dirty="0">
                <a:latin typeface="+mn-lt"/>
              </a:rPr>
              <a:t>, признаваемых в соответствии с пунктом 1 статьи 78 Федерального закона «Об акционерных обществах» крупными сделками, в отчетном году Обществом не совершалось. В отчетном году Обществом были совершены сделки, признаваемые в соответствии с пунктом 1 стати 81 Федерального закона «Об акционерных обществах» сделками с заинтересованностью</a:t>
            </a:r>
            <a:r>
              <a:rPr lang="ru-RU" sz="1200" b="0" dirty="0" smtClean="0">
                <a:latin typeface="+mn-lt"/>
              </a:rPr>
              <a:t>:</a:t>
            </a:r>
            <a:endParaRPr lang="ru-RU" sz="1200" b="0" dirty="0">
              <a:latin typeface="+mn-lt"/>
            </a:endParaRPr>
          </a:p>
          <a:p>
            <a:pPr marL="469900" indent="-469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endParaRPr lang="ru-RU" sz="1300" b="0" dirty="0"/>
          </a:p>
          <a:p>
            <a:pPr marL="469900" indent="-469900" algn="just" eaLnBrk="1" hangingPunct="1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endParaRPr lang="ru-RU" sz="1300" b="0" dirty="0"/>
          </a:p>
        </p:txBody>
      </p:sp>
      <p:graphicFrame>
        <p:nvGraphicFramePr>
          <p:cNvPr id="52338" name="Group 11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947087"/>
              </p:ext>
            </p:extLst>
          </p:nvPr>
        </p:nvGraphicFramePr>
        <p:xfrm>
          <a:off x="589149" y="3356992"/>
          <a:ext cx="7799275" cy="3211058"/>
        </p:xfrm>
        <a:graphic>
          <a:graphicData uri="http://schemas.openxmlformats.org/drawingml/2006/table">
            <a:tbl>
              <a:tblPr/>
              <a:tblGrid>
                <a:gridCol w="225204"/>
                <a:gridCol w="733311"/>
                <a:gridCol w="1511090"/>
                <a:gridCol w="2108377"/>
                <a:gridCol w="1088194"/>
                <a:gridCol w="1020182"/>
                <a:gridCol w="1112917"/>
              </a:tblGrid>
              <a:tr h="64013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№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Сделка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Стороны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Существенные условия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Заинтересованное лицо 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Орган, одобривший сделку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Протокол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№ и дата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802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Договор купли-продажи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ОАО «Авиакомпания «Россия» - продавец,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ОАО «Аэропорт «Пулково» - покупатель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Предмет: купля-продажа недвижимого имущества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Цена: 200 000 000 рублей,           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с учетом НДС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член Совета директоров Молчанов Ю.В.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Совет директоров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№1 от 22.02.2011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Соглашение о намерениях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ОАО «Авиакомпания «Россия» ЗАО «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Аэромар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»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Предмет: организация деятельности филиала ЗАО «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Аэромар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» в аэропорту «Пулково», создание хозяйственного общества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член Совета директоров Сапрыкин Д.П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Единственный акционер 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Решение №РТ6800/7-310 от 10.11.2011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Договор аренды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ОАО «Авиакомпания «Россия» - арендодатель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ЗАО «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Аэромар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»  - арендатор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Предмет: аренда движимого и не движимого имущества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Цена: не более 150 000 000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рублей, не включая НДС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член Совета директоров Сапрыкин Д.П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Единственный акционер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Решение №РТ6800/7-310 от 10.11.2011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77" name="Group 3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952647"/>
              </p:ext>
            </p:extLst>
          </p:nvPr>
        </p:nvGraphicFramePr>
        <p:xfrm>
          <a:off x="539553" y="2348880"/>
          <a:ext cx="7776863" cy="3168352"/>
        </p:xfrm>
        <a:graphic>
          <a:graphicData uri="http://schemas.openxmlformats.org/drawingml/2006/table">
            <a:tbl>
              <a:tblPr/>
              <a:tblGrid>
                <a:gridCol w="216023"/>
                <a:gridCol w="792088"/>
                <a:gridCol w="1512168"/>
                <a:gridCol w="2088232"/>
                <a:gridCol w="1080120"/>
                <a:gridCol w="1080120"/>
                <a:gridCol w="1008112"/>
              </a:tblGrid>
              <a:tr h="107356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Договор поставки и оказания услуг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ОАО «Авиакомпания «Россия» – перевозчик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ЗАО «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Аэромар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» – обслуживающая компания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Предмет: предоставление перевозчику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бортпитания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 его отгрузка на ВС Перевозчика, оказание Перевозчику сопутствующих услуг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член Совета директоров Сапрыкин Д.П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Единственный акционер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Решение №РТ6800/7-310 от 10.11.2011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868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Агентский договор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ОАО «Авиакомпания «Россия» - принципал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ОАО «Аэрофлот» - агент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Предмет: совершение Агентом от своего имени но за счет принципала юридических и иных действий по обеспечению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авиаГСМ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 воздушных судов Принципала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члены Совета директоров Сапрыкин Д.П. и Савельев В.Г.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Совет директоров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Протокол №6 от 29.08.2011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Дополнительное соглашение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ОАО «Авиакомпания «Россия» - перевозчик,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ОАО «Аэрофлот» - представитель 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Предмет: оказание представительских услуг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члены Совета директоров Сапрыкин Д.П. и Савельев В.Г.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Совет директоров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Протокол №2 от 29.03.2011</a:t>
                      </a:r>
                    </a:p>
                  </a:txBody>
                  <a:tcPr marT="45691" marB="456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73" name="Rectangle 345"/>
          <p:cNvSpPr>
            <a:spLocks noChangeArrowheads="1"/>
          </p:cNvSpPr>
          <p:nvPr/>
        </p:nvSpPr>
        <p:spPr bwMode="auto">
          <a:xfrm>
            <a:off x="4357688" y="5899150"/>
            <a:ext cx="184150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ru-RU" sz="1100">
                <a:latin typeface="Calibri" pitchFamily="34" charset="0"/>
                <a:cs typeface="Times New Roman" pitchFamily="18" charset="0"/>
              </a:rPr>
              <a:t/>
            </a:r>
            <a:br>
              <a:rPr lang="ru-RU" sz="1100">
                <a:latin typeface="Calibri" pitchFamily="34" charset="0"/>
                <a:cs typeface="Times New Roman" pitchFamily="18" charset="0"/>
              </a:rPr>
            </a:br>
            <a:endParaRPr lang="ru-RU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67544" y="1340767"/>
            <a:ext cx="8064896" cy="7207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0" dirty="0" smtClean="0"/>
              <a:t>Перечень совершенных в 2011 г. сделок </a:t>
            </a:r>
            <a:br>
              <a:rPr lang="ru-RU" sz="2400" b="0" dirty="0" smtClean="0"/>
            </a:br>
            <a:r>
              <a:rPr lang="ru-RU" sz="2400" b="0" dirty="0" smtClean="0"/>
              <a:t>с заинтересованностью, крупных сделок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9"/>
          <p:cNvSpPr>
            <a:spLocks noGrp="1" noChangeArrowheads="1"/>
          </p:cNvSpPr>
          <p:nvPr>
            <p:ph type="title"/>
          </p:nvPr>
        </p:nvSpPr>
        <p:spPr>
          <a:xfrm>
            <a:off x="467544" y="1124744"/>
            <a:ext cx="8001000" cy="720080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/>
              <a:t>Общая информация</a:t>
            </a:r>
          </a:p>
        </p:txBody>
      </p:sp>
      <p:sp>
        <p:nvSpPr>
          <p:cNvPr id="5125" name="Rectangle 30"/>
          <p:cNvSpPr>
            <a:spLocks noChangeArrowheads="1"/>
          </p:cNvSpPr>
          <p:nvPr/>
        </p:nvSpPr>
        <p:spPr bwMode="auto">
          <a:xfrm>
            <a:off x="467172" y="1916832"/>
            <a:ext cx="7993260" cy="355481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just" defTabSz="841375">
              <a:spcBef>
                <a:spcPts val="600"/>
              </a:spcBef>
              <a:spcAft>
                <a:spcPts val="1200"/>
              </a:spcAft>
            </a:pPr>
            <a:r>
              <a:rPr lang="ru-RU" sz="1200" b="0" dirty="0">
                <a:latin typeface="+mn-lt"/>
              </a:rPr>
              <a:t>Открытое акционерное </a:t>
            </a:r>
            <a:r>
              <a:rPr lang="ru-RU" sz="1200" b="0" dirty="0" smtClean="0">
                <a:latin typeface="+mn-lt"/>
              </a:rPr>
              <a:t>общество </a:t>
            </a:r>
            <a:r>
              <a:rPr lang="ru-RU" sz="1200" b="0" dirty="0">
                <a:latin typeface="+mn-lt"/>
              </a:rPr>
              <a:t>«Авиакомпания «Россия» (далее - Общество) создано в </a:t>
            </a:r>
            <a:r>
              <a:rPr lang="ru-RU" sz="1200" b="0" dirty="0" smtClean="0">
                <a:latin typeface="+mn-lt"/>
              </a:rPr>
              <a:t>соответствии </a:t>
            </a:r>
            <a:r>
              <a:rPr lang="ru-RU" sz="1200" b="0" dirty="0">
                <a:latin typeface="+mn-lt"/>
              </a:rPr>
              <a:t>с Федеральным законом «О приватизации государственного и муниципального имущества» от 21.12.2001 №178-ФЗ, Федеральным законом «Об акционерных обществах» от </a:t>
            </a:r>
            <a:r>
              <a:rPr lang="ru-RU" sz="1200" b="0" dirty="0" smtClean="0">
                <a:latin typeface="+mn-lt"/>
              </a:rPr>
              <a:t>26.12.1995 </a:t>
            </a:r>
            <a:r>
              <a:rPr lang="ru-RU" sz="1200" b="0" dirty="0">
                <a:latin typeface="+mn-lt"/>
              </a:rPr>
              <a:t>№208-ФЗ, путем преобразования Федерального государственного унитарного предприятия «Государственная транспортная компания «Россия» и является его правопреемником. Дата государственной регистрации Общества – 28.01.2011.</a:t>
            </a:r>
          </a:p>
          <a:p>
            <a:pPr algn="just" defTabSz="841375">
              <a:spcBef>
                <a:spcPts val="600"/>
              </a:spcBef>
              <a:spcAft>
                <a:spcPts val="1200"/>
              </a:spcAft>
            </a:pPr>
            <a:r>
              <a:rPr lang="ru-RU" sz="1200" b="0" dirty="0" smtClean="0">
                <a:latin typeface="+mn-lt"/>
              </a:rPr>
              <a:t>Общество </a:t>
            </a:r>
            <a:r>
              <a:rPr lang="ru-RU" sz="1200" b="0" dirty="0">
                <a:latin typeface="+mn-lt"/>
              </a:rPr>
              <a:t>- ведущий </a:t>
            </a:r>
            <a:r>
              <a:rPr lang="ru-RU" sz="1200" b="0" dirty="0" smtClean="0">
                <a:latin typeface="+mn-lt"/>
              </a:rPr>
              <a:t>авиационный перевозчик </a:t>
            </a:r>
            <a:r>
              <a:rPr lang="ru-RU" sz="1200" b="0" dirty="0">
                <a:latin typeface="+mn-lt"/>
              </a:rPr>
              <a:t>в Северо-Западном регионе Российской Федерации</a:t>
            </a:r>
            <a:r>
              <a:rPr lang="ru-RU" sz="1200" dirty="0">
                <a:latin typeface="+mn-lt"/>
              </a:rPr>
              <a:t>. </a:t>
            </a:r>
            <a:r>
              <a:rPr lang="ru-RU" sz="1200" b="0" dirty="0">
                <a:latin typeface="+mn-lt"/>
              </a:rPr>
              <a:t>Является  </a:t>
            </a:r>
            <a:r>
              <a:rPr lang="ru-RU" sz="1200" b="0" dirty="0" smtClean="0">
                <a:latin typeface="+mn-lt"/>
              </a:rPr>
              <a:t>базовой компанией </a:t>
            </a:r>
            <a:r>
              <a:rPr lang="ru-RU" sz="1200" b="0" dirty="0">
                <a:latin typeface="+mn-lt"/>
              </a:rPr>
              <a:t>аэропорта </a:t>
            </a:r>
            <a:r>
              <a:rPr lang="ru-RU" sz="1200" b="0" dirty="0" smtClean="0">
                <a:latin typeface="+mn-lt"/>
              </a:rPr>
              <a:t>Пулково и </a:t>
            </a:r>
            <a:r>
              <a:rPr lang="ru-RU" sz="1200" b="0" dirty="0">
                <a:latin typeface="+mn-lt"/>
              </a:rPr>
              <a:t>одним </a:t>
            </a:r>
            <a:r>
              <a:rPr lang="ru-RU" sz="1200" b="0" dirty="0" smtClean="0">
                <a:latin typeface="+mn-lt"/>
              </a:rPr>
              <a:t>из крупнейших </a:t>
            </a:r>
            <a:r>
              <a:rPr lang="ru-RU" sz="1200" b="0" dirty="0">
                <a:latin typeface="+mn-lt"/>
              </a:rPr>
              <a:t>предприятий  в  Санкт-Петербурге. </a:t>
            </a:r>
          </a:p>
          <a:p>
            <a:pPr algn="just" defTabSz="841375">
              <a:spcBef>
                <a:spcPts val="600"/>
              </a:spcBef>
              <a:spcAft>
                <a:spcPts val="1200"/>
              </a:spcAft>
            </a:pPr>
            <a:r>
              <a:rPr lang="ru-RU" sz="1200" b="0" dirty="0" smtClean="0">
                <a:latin typeface="+mn-lt"/>
              </a:rPr>
              <a:t>Общество </a:t>
            </a:r>
            <a:r>
              <a:rPr lang="ru-RU" sz="1200" b="0" dirty="0">
                <a:latin typeface="+mn-lt"/>
              </a:rPr>
              <a:t>соответствует высшим международным стандартам обеспечения безопасности, сертифицировано по стандарту ISO 9001:2008 и одной из первых в стране включено в реестр операторов </a:t>
            </a:r>
            <a:r>
              <a:rPr lang="ru-RU" sz="1200" b="0" dirty="0" smtClean="0">
                <a:latin typeface="+mn-lt"/>
              </a:rPr>
              <a:t>IOSA. Является </a:t>
            </a:r>
            <a:r>
              <a:rPr lang="ru-RU" sz="1200" b="0" dirty="0">
                <a:latin typeface="+mn-lt"/>
              </a:rPr>
              <a:t>членом </a:t>
            </a:r>
            <a:r>
              <a:rPr lang="en-US" sz="1200" b="0" dirty="0">
                <a:latin typeface="+mn-lt"/>
              </a:rPr>
              <a:t>IATA </a:t>
            </a:r>
            <a:r>
              <a:rPr lang="ru-RU" sz="1200" b="0" dirty="0">
                <a:latin typeface="+mn-lt"/>
              </a:rPr>
              <a:t>с 2000 года. </a:t>
            </a:r>
          </a:p>
          <a:p>
            <a:pPr algn="just" defTabSz="841375">
              <a:spcBef>
                <a:spcPts val="600"/>
              </a:spcBef>
              <a:spcAft>
                <a:spcPts val="1200"/>
              </a:spcAft>
            </a:pPr>
            <a:r>
              <a:rPr lang="ru-RU" sz="1200" b="0" dirty="0" smtClean="0">
                <a:latin typeface="+mn-lt"/>
              </a:rPr>
              <a:t>С 15.11.2011 </a:t>
            </a:r>
            <a:r>
              <a:rPr lang="ru-RU" sz="1200" b="0" dirty="0">
                <a:latin typeface="+mn-lt"/>
              </a:rPr>
              <a:t>года Общество входит в группу компаний «Аэрофлот», совокупный пассажиропоток которой по итогам </a:t>
            </a:r>
            <a:r>
              <a:rPr lang="ru-RU" sz="1200" b="0" dirty="0" smtClean="0">
                <a:latin typeface="+mn-lt"/>
              </a:rPr>
              <a:t>2011 года </a:t>
            </a:r>
            <a:r>
              <a:rPr lang="ru-RU" sz="1200" b="0" dirty="0">
                <a:latin typeface="+mn-lt"/>
              </a:rPr>
              <a:t>составил 20 млн. пассажиров, то есть около трети всех отечественных авиаперевозок. Акционерами Общества по состоянию на 31.12.2011 являлись: ООО «Аэрофлот-</a:t>
            </a:r>
            <a:r>
              <a:rPr lang="ru-RU" sz="1200" b="0" dirty="0" err="1">
                <a:latin typeface="+mn-lt"/>
              </a:rPr>
              <a:t>Финанс</a:t>
            </a:r>
            <a:r>
              <a:rPr lang="ru-RU" sz="1200" b="0" dirty="0">
                <a:latin typeface="+mn-lt"/>
              </a:rPr>
              <a:t>» (75% - 1 акция) и ГК «</a:t>
            </a:r>
            <a:r>
              <a:rPr lang="ru-RU" sz="1200" b="0" dirty="0" err="1">
                <a:latin typeface="+mn-lt"/>
              </a:rPr>
              <a:t>Ростехнологии</a:t>
            </a:r>
            <a:r>
              <a:rPr lang="ru-RU" sz="1200" b="0" dirty="0">
                <a:latin typeface="+mn-lt"/>
              </a:rPr>
              <a:t>» (25% +1 акция). </a:t>
            </a:r>
            <a:endParaRPr lang="ru-RU" sz="1200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24744"/>
            <a:ext cx="4474840" cy="724942"/>
          </a:xfrm>
        </p:spPr>
        <p:txBody>
          <a:bodyPr>
            <a:normAutofit/>
          </a:bodyPr>
          <a:lstStyle/>
          <a:p>
            <a:pPr algn="l" eaLnBrk="1" hangingPunct="1"/>
            <a:r>
              <a:rPr lang="ru-RU" sz="2400" dirty="0" smtClean="0"/>
              <a:t>Корпоративное управление</a:t>
            </a:r>
          </a:p>
        </p:txBody>
      </p:sp>
      <p:sp>
        <p:nvSpPr>
          <p:cNvPr id="23555" name="Rectangle 5"/>
          <p:cNvSpPr>
            <a:spLocks noGrp="1" noChangeArrowheads="1"/>
          </p:cNvSpPr>
          <p:nvPr>
            <p:ph idx="1"/>
          </p:nvPr>
        </p:nvSpPr>
        <p:spPr>
          <a:xfrm>
            <a:off x="467544" y="1700808"/>
            <a:ext cx="7992888" cy="3556992"/>
          </a:xfrm>
        </p:spPr>
        <p:txBody>
          <a:bodyPr/>
          <a:lstStyle/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None/>
              <a:tabLst>
                <a:tab pos="0" algn="l"/>
              </a:tabLst>
            </a:pPr>
            <a:endParaRPr lang="en-US" sz="1400" b="1" dirty="0" smtClean="0"/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None/>
              <a:tabLst>
                <a:tab pos="0" algn="l"/>
              </a:tabLst>
            </a:pPr>
            <a:r>
              <a:rPr lang="ru-RU" sz="1200" b="1" dirty="0" smtClean="0"/>
              <a:t>Схема корпоративного управления</a:t>
            </a:r>
            <a:r>
              <a:rPr lang="ru-RU" sz="1200" dirty="0" smtClean="0"/>
              <a:t> </a:t>
            </a:r>
          </a:p>
          <a:p>
            <a:pPr marL="0" indent="0" algn="just" eaLnBrk="1" hangingPunct="1">
              <a:spcBef>
                <a:spcPts val="600"/>
              </a:spcBef>
              <a:buFont typeface="Wingdings" pitchFamily="2" charset="2"/>
              <a:buNone/>
              <a:tabLst>
                <a:tab pos="0" algn="l"/>
              </a:tabLst>
            </a:pPr>
            <a:r>
              <a:rPr lang="ru-RU" sz="1200" dirty="0" smtClean="0"/>
              <a:t>Структура органов управления Общества определена  пунктом 13.1 Устава Общества.</a:t>
            </a:r>
          </a:p>
          <a:p>
            <a:pPr marL="0" indent="0" algn="just" eaLnBrk="1" hangingPunct="1">
              <a:spcBef>
                <a:spcPts val="600"/>
              </a:spcBef>
              <a:buFont typeface="Wingdings" pitchFamily="2" charset="2"/>
              <a:buNone/>
              <a:tabLst>
                <a:tab pos="0" algn="l"/>
              </a:tabLst>
            </a:pPr>
            <a:endParaRPr lang="ru-RU" sz="1200" dirty="0" smtClean="0"/>
          </a:p>
          <a:p>
            <a:pPr marL="0" indent="0" algn="just" eaLnBrk="1" hangingPunct="1">
              <a:spcBef>
                <a:spcPts val="1200"/>
              </a:spcBef>
              <a:buFont typeface="Wingdings" pitchFamily="2" charset="2"/>
              <a:buNone/>
              <a:tabLst>
                <a:tab pos="0" algn="l"/>
              </a:tabLst>
            </a:pPr>
            <a:r>
              <a:rPr lang="ru-RU" sz="1200" b="1" dirty="0" smtClean="0"/>
              <a:t>Органы управления:</a:t>
            </a:r>
          </a:p>
          <a:p>
            <a:pPr marL="712788" indent="-260350" algn="just" eaLnBrk="1" hangingPunct="1">
              <a:buFontTx/>
              <a:buChar char="•"/>
              <a:tabLst>
                <a:tab pos="0" algn="l"/>
              </a:tabLst>
            </a:pPr>
            <a:r>
              <a:rPr lang="ru-RU" sz="1200" dirty="0" smtClean="0"/>
              <a:t>    Общее собрание акционеров</a:t>
            </a:r>
          </a:p>
          <a:p>
            <a:pPr marL="712788" indent="-260350" algn="just" eaLnBrk="1" hangingPunct="1">
              <a:buFontTx/>
              <a:buChar char="•"/>
              <a:tabLst>
                <a:tab pos="0" algn="l"/>
              </a:tabLst>
            </a:pPr>
            <a:r>
              <a:rPr lang="ru-RU" sz="1200" dirty="0" smtClean="0"/>
              <a:t>    Совет директоров </a:t>
            </a:r>
          </a:p>
          <a:p>
            <a:pPr marL="712788" indent="-260350" algn="just" eaLnBrk="1" hangingPunct="1">
              <a:buFontTx/>
              <a:buChar char="•"/>
              <a:tabLst>
                <a:tab pos="0" algn="l"/>
              </a:tabLst>
            </a:pPr>
            <a:r>
              <a:rPr lang="ru-RU" sz="1200" dirty="0" smtClean="0"/>
              <a:t>    генеральный директор (единоличный исполнительный орган).</a:t>
            </a:r>
          </a:p>
          <a:p>
            <a:pPr marL="712788" indent="-260350" algn="just" eaLnBrk="1" hangingPunct="1">
              <a:buNone/>
              <a:tabLst>
                <a:tab pos="0" algn="l"/>
              </a:tabLst>
            </a:pPr>
            <a:endParaRPr lang="ru-RU" sz="1200" dirty="0" smtClean="0"/>
          </a:p>
          <a:p>
            <a:pPr marL="0" indent="0" algn="just" eaLnBrk="1" hangingPunct="1">
              <a:spcBef>
                <a:spcPts val="1200"/>
              </a:spcBef>
              <a:buFont typeface="Wingdings" pitchFamily="2" charset="2"/>
              <a:buNone/>
              <a:tabLst>
                <a:tab pos="0" algn="l"/>
              </a:tabLst>
            </a:pPr>
            <a:r>
              <a:rPr lang="ru-RU" sz="1200" b="1" dirty="0" smtClean="0"/>
              <a:t>Общее собрание акционеров</a:t>
            </a:r>
          </a:p>
          <a:p>
            <a:pPr marL="0" indent="0" algn="just" eaLnBrk="1" hangingPunct="1">
              <a:buFont typeface="Wingdings" pitchFamily="2" charset="2"/>
              <a:buNone/>
              <a:tabLst>
                <a:tab pos="0" algn="l"/>
              </a:tabLst>
            </a:pPr>
            <a:r>
              <a:rPr lang="ru-RU" sz="1200" dirty="0" smtClean="0"/>
              <a:t>До 15.11.2011 г. полномочия единственного акционера Общества осуществляла Государственная корпорация по содействию разработке, производству и экспорту высокотехнологичной промышленной продукции «</a:t>
            </a:r>
            <a:r>
              <a:rPr lang="ru-RU" sz="1200" dirty="0" err="1" smtClean="0"/>
              <a:t>Ростехнологии</a:t>
            </a:r>
            <a:r>
              <a:rPr lang="ru-RU" sz="1200" dirty="0" smtClean="0"/>
              <a:t>». </a:t>
            </a:r>
          </a:p>
          <a:p>
            <a:pPr marL="0" indent="0" algn="just" eaLnBrk="1" hangingPunct="1">
              <a:spcBef>
                <a:spcPts val="600"/>
              </a:spcBef>
              <a:buFont typeface="Wingdings" pitchFamily="2" charset="2"/>
              <a:buNone/>
              <a:tabLst>
                <a:tab pos="0" algn="l"/>
              </a:tabLst>
            </a:pPr>
            <a:r>
              <a:rPr lang="ru-RU" sz="1200" dirty="0" smtClean="0"/>
              <a:t>После указанной даты и до 31.12.2011 г. высшим органом управления Общества является Общее собрание акционеров. </a:t>
            </a:r>
          </a:p>
          <a:p>
            <a:pPr marL="0" indent="0" algn="just" eaLnBrk="1" hangingPunct="1">
              <a:lnSpc>
                <a:spcPct val="80000"/>
              </a:lnSpc>
              <a:tabLst>
                <a:tab pos="0" algn="l"/>
              </a:tabLst>
            </a:pPr>
            <a:endParaRPr lang="ru-RU" sz="1300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24744"/>
            <a:ext cx="6912768" cy="724942"/>
          </a:xfrm>
        </p:spPr>
        <p:txBody>
          <a:bodyPr>
            <a:noAutofit/>
          </a:bodyPr>
          <a:lstStyle/>
          <a:p>
            <a:pPr algn="l" eaLnBrk="1" hangingPunct="1"/>
            <a:r>
              <a:rPr lang="ru-RU" sz="2400" dirty="0" smtClean="0"/>
              <a:t>Совет директоров. Состав на 31.12.2011г.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844824"/>
            <a:ext cx="7992888" cy="3528392"/>
          </a:xfrm>
        </p:spPr>
        <p:txBody>
          <a:bodyPr>
            <a:normAutofit/>
          </a:bodyPr>
          <a:lstStyle/>
          <a:p>
            <a:pPr marL="0" indent="0" algn="just" eaLnBrk="1" hangingPunct="1">
              <a:buFont typeface="Wingdings" pitchFamily="2" charset="2"/>
              <a:buNone/>
            </a:pPr>
            <a:r>
              <a:rPr lang="ru-RU" sz="1200" b="1" dirty="0" smtClean="0"/>
              <a:t>Савельев Виталий Геннадьевич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ru-RU" sz="1200" dirty="0" smtClean="0"/>
              <a:t>Родился в 1954 году.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ru-RU" sz="1200" dirty="0" smtClean="0"/>
              <a:t>Окончил Ленинградский политехнический институт по специальности «строительные и дорожные машины и оборудование» и Ленинградский инженерно-экономический институт им. </a:t>
            </a:r>
            <a:r>
              <a:rPr lang="ru-RU" sz="1200" dirty="0" err="1" smtClean="0"/>
              <a:t>Пальмиро</a:t>
            </a:r>
            <a:r>
              <a:rPr lang="ru-RU" sz="1200" dirty="0" smtClean="0"/>
              <a:t> Тольятти по специальности «строительство</a:t>
            </a:r>
            <a:r>
              <a:rPr lang="ru-RU" sz="1200" dirty="0" smtClean="0"/>
              <a:t>». Кандидат </a:t>
            </a:r>
            <a:r>
              <a:rPr lang="ru-RU" sz="1200" dirty="0" smtClean="0"/>
              <a:t>экономических наук.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ru-RU" sz="1200" dirty="0" smtClean="0"/>
              <a:t>С 2004 по 2007 год – заместитель министра экономического развития и торговли Российской Федерации.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ru-RU" sz="1200" dirty="0" smtClean="0"/>
              <a:t>С 2007 по 2009 год – первый вице-президент, руководитель Комплекса развития телекоммуникационных активов (система «Телеком»), первый вице-президент – руководитель бизнес-единицы «Телекоммуникационные активы» ОАО «Акционерная финансовая корпорация» ФК «Система».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ru-RU" sz="1200" dirty="0" smtClean="0"/>
              <a:t>С 2009 года по н. в. – генеральный директор ОАО «Аэрофлот», председатель правления ОАО «Аэрофлот».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ru-RU" sz="1200" dirty="0" smtClean="0"/>
              <a:t>В 2011 году стал обладателем премии «Аристос-2011» в главной номинации – «Высший руководитель».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ru-RU" sz="1200" dirty="0" smtClean="0"/>
              <a:t>Акциями Общества в отчетном году не владел.</a:t>
            </a:r>
          </a:p>
          <a:p>
            <a:pPr marL="0" indent="0" algn="just" eaLnBrk="1" hangingPunct="1">
              <a:lnSpc>
                <a:spcPct val="70000"/>
              </a:lnSpc>
              <a:buFont typeface="Wingdings" pitchFamily="2" charset="2"/>
              <a:buNone/>
            </a:pPr>
            <a:endParaRPr lang="en-US" sz="1400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24744"/>
            <a:ext cx="6696744" cy="724942"/>
          </a:xfrm>
        </p:spPr>
        <p:txBody>
          <a:bodyPr>
            <a:noAutofit/>
          </a:bodyPr>
          <a:lstStyle/>
          <a:p>
            <a:pPr algn="l" eaLnBrk="1" hangingPunct="1"/>
            <a:r>
              <a:rPr lang="ru-RU" sz="2400" dirty="0" smtClean="0"/>
              <a:t>Совет директоров. Состав на 31.12.2011г.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844824"/>
            <a:ext cx="7992888" cy="2952328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1200"/>
              </a:spcBef>
              <a:buNone/>
            </a:pPr>
            <a:r>
              <a:rPr lang="ru-RU" sz="1200" b="1" dirty="0"/>
              <a:t>Пахомов Роман Викторович</a:t>
            </a:r>
          </a:p>
          <a:p>
            <a:pPr marL="0" indent="0" algn="just">
              <a:buNone/>
            </a:pPr>
            <a:r>
              <a:rPr lang="ru-RU" sz="1200" dirty="0"/>
              <a:t>Родился в 1971 году. </a:t>
            </a:r>
          </a:p>
          <a:p>
            <a:pPr marL="0" indent="0" algn="just">
              <a:buNone/>
            </a:pPr>
            <a:r>
              <a:rPr lang="ru-RU" sz="1200" dirty="0"/>
              <a:t>Окончил в 1995 г</a:t>
            </a:r>
            <a:r>
              <a:rPr lang="ru-RU" sz="1200" dirty="0" smtClean="0"/>
              <a:t>. Государственную </a:t>
            </a:r>
            <a:r>
              <a:rPr lang="ru-RU" sz="1200" dirty="0"/>
              <a:t>Морскую Академию им С.О. Макарова, в1997 г. Академию Народного Хозяйства при Правительстве РФ, в 1998 г. </a:t>
            </a:r>
            <a:r>
              <a:rPr lang="ru-RU" sz="1200" dirty="0" err="1"/>
              <a:t>Кингстонский</a:t>
            </a:r>
            <a:r>
              <a:rPr lang="ru-RU" sz="1200" dirty="0"/>
              <a:t> Университет Великобритании.</a:t>
            </a:r>
          </a:p>
          <a:p>
            <a:pPr marL="0" indent="0" algn="just">
              <a:buNone/>
            </a:pPr>
            <a:r>
              <a:rPr lang="ru-RU" sz="1200" dirty="0"/>
              <a:t>С 2006 по 2007 - генеральный директор ООО «Авиакомпания «ВИМ-АВИА»</a:t>
            </a:r>
          </a:p>
          <a:p>
            <a:pPr marL="0" indent="0" algn="just">
              <a:buNone/>
            </a:pPr>
            <a:r>
              <a:rPr lang="ru-RU" sz="1200" dirty="0"/>
              <a:t>С 2007 по 2008 - вице-Президент ООО «Авиакомпания «ВИМ-АВИА»</a:t>
            </a:r>
          </a:p>
          <a:p>
            <a:pPr marL="0" indent="0" algn="just">
              <a:buNone/>
            </a:pPr>
            <a:r>
              <a:rPr lang="ru-RU" sz="1200" dirty="0"/>
              <a:t>С 2008  по 2009 - исполнительный директор ОАО АК «Атлант-Союз»</a:t>
            </a:r>
          </a:p>
          <a:p>
            <a:pPr marL="0" indent="0" algn="just">
              <a:buNone/>
            </a:pPr>
            <a:r>
              <a:rPr lang="ru-RU" sz="1200" dirty="0"/>
              <a:t>С 2009 по 2010 - генеральный директор ФГУП «ГТК «Россия»</a:t>
            </a:r>
          </a:p>
          <a:p>
            <a:pPr marL="0" indent="0" algn="just">
              <a:buNone/>
            </a:pPr>
            <a:r>
              <a:rPr lang="ru-RU" sz="1200" dirty="0"/>
              <a:t>В 2010 - советник Заместителя генерального директора ГК «</a:t>
            </a:r>
            <a:r>
              <a:rPr lang="ru-RU" sz="1200" dirty="0" err="1"/>
              <a:t>Ростехнологии</a:t>
            </a:r>
            <a:r>
              <a:rPr lang="ru-RU" sz="1200" dirty="0"/>
              <a:t>»</a:t>
            </a:r>
          </a:p>
          <a:p>
            <a:pPr marL="0" indent="0" algn="just">
              <a:buNone/>
            </a:pPr>
            <a:r>
              <a:rPr lang="ru-RU" sz="1200" dirty="0"/>
              <a:t>С 2010 по </a:t>
            </a:r>
            <a:r>
              <a:rPr lang="ru-RU" sz="1200" dirty="0" err="1"/>
              <a:t>н.в</a:t>
            </a:r>
            <a:r>
              <a:rPr lang="ru-RU" sz="1200" dirty="0"/>
              <a:t>. - генеральный директор ООО «</a:t>
            </a:r>
            <a:r>
              <a:rPr lang="ru-RU" sz="1200" dirty="0" err="1"/>
              <a:t>Автоинвест</a:t>
            </a:r>
            <a:r>
              <a:rPr lang="ru-RU" sz="1200" dirty="0"/>
              <a:t>-Холдинг» </a:t>
            </a:r>
          </a:p>
          <a:p>
            <a:pPr marL="0" indent="0" algn="just">
              <a:buNone/>
            </a:pPr>
            <a:r>
              <a:rPr lang="ru-RU" sz="1200" dirty="0"/>
              <a:t>Акциями Общества в отчетном году не владел</a:t>
            </a:r>
          </a:p>
          <a:p>
            <a:pPr marL="0" indent="0" algn="just" eaLnBrk="1" hangingPunct="1">
              <a:lnSpc>
                <a:spcPct val="70000"/>
              </a:lnSpc>
              <a:buFont typeface="Wingdings" pitchFamily="2" charset="2"/>
              <a:buNone/>
            </a:pP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13878873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844824"/>
            <a:ext cx="7992888" cy="4032250"/>
          </a:xfrm>
        </p:spPr>
        <p:txBody>
          <a:bodyPr/>
          <a:lstStyle/>
          <a:p>
            <a:pPr marL="0" indent="0" algn="just" eaLnBrk="1" hangingPunct="1">
              <a:buFont typeface="Wingdings" pitchFamily="2" charset="2"/>
              <a:buNone/>
            </a:pPr>
            <a:r>
              <a:rPr lang="ru-RU" sz="1200" b="1" dirty="0" smtClean="0"/>
              <a:t>Молчанов Юрий Вячеславович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ru-RU" sz="1200" dirty="0" smtClean="0"/>
              <a:t>Родился 19 июля 1952 года в г. Коломна Московской области.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ru-RU" sz="1200" dirty="0" smtClean="0"/>
              <a:t>В 1975 году окончил Ленинградский государственный университет им. А.А. Жданова. В 1978 году была присвоена ученая степень кандидата физико-математических наук. 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ru-RU" sz="1200" dirty="0" smtClean="0"/>
              <a:t>С 1978 по 1987 год – старший инженер, младший научный сотрудник, старший научный сотрудник НИИ Физики Ленинградского государственного университета им. А.А. Жданова.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ru-RU" sz="1200" dirty="0" smtClean="0"/>
              <a:t>С 1987 по 1995 год – проректор по международным связям Санкт-Петербургского государственного университета.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ru-RU" sz="1200" dirty="0" smtClean="0"/>
              <a:t>С 1995 по 1999 год – советник ректора Санкт-Петербургского государственного университета.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ru-RU" sz="1200" dirty="0" smtClean="0"/>
              <a:t>С 1999 по 2003 год – консультант ООО «Компания «Бизнес-</a:t>
            </a:r>
            <a:r>
              <a:rPr lang="ru-RU" sz="1200" dirty="0" err="1" smtClean="0"/>
              <a:t>Линк</a:t>
            </a:r>
            <a:r>
              <a:rPr lang="ru-RU" sz="1200" dirty="0" smtClean="0"/>
              <a:t>».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ru-RU" sz="1200" dirty="0" smtClean="0"/>
              <a:t>С 2003 по 2012 год – вице-губернатор Санкт-Петербурга. Непосредственно координировал и контролировал деятельность Комитета по инвестициям и стратегическим проектам, Комитета по транспортно-транзитной политике, Комитета по развитию транспортной инфраструктуры Санкт-Петербурга, Комитета по транспорту. 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ru-RU" sz="1200" dirty="0" smtClean="0"/>
              <a:t>Акциями общества в отчетном году не владел</a:t>
            </a:r>
          </a:p>
          <a:p>
            <a:pPr marL="0" indent="0" algn="just" eaLnBrk="1" hangingPunct="1">
              <a:buFont typeface="Wingdings" pitchFamily="2" charset="2"/>
              <a:buNone/>
            </a:pPr>
            <a:endParaRPr lang="ru-RU" sz="1300" dirty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24744"/>
            <a:ext cx="6696744" cy="724942"/>
          </a:xfrm>
        </p:spPr>
        <p:txBody>
          <a:bodyPr>
            <a:noAutofit/>
          </a:bodyPr>
          <a:lstStyle/>
          <a:p>
            <a:pPr algn="l" eaLnBrk="1" hangingPunct="1"/>
            <a:r>
              <a:rPr lang="ru-RU" sz="2400" dirty="0" smtClean="0"/>
              <a:t>Совет директоров. Состав на 31.12.2011г.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844824"/>
            <a:ext cx="8064896" cy="4525963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sz="1200" b="1" dirty="0" smtClean="0"/>
              <a:t>Сапрыкин Дмитрий Петрович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1200" dirty="0" smtClean="0"/>
              <a:t>Родился в 1974 году в городе Москве.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1200" dirty="0" smtClean="0"/>
              <a:t>В 1996 году окончил Московскую государственную юридическую академию по специальности «юриспруденция», кандидат юридических наук (2000 год). В 2001 году окончил </a:t>
            </a:r>
            <a:r>
              <a:rPr lang="ru-RU" sz="1200" dirty="0" err="1" smtClean="0"/>
              <a:t>Cornell</a:t>
            </a:r>
            <a:r>
              <a:rPr lang="ru-RU" sz="1200" dirty="0" smtClean="0"/>
              <a:t> </a:t>
            </a:r>
            <a:r>
              <a:rPr lang="ru-RU" sz="1200" dirty="0" err="1" smtClean="0"/>
              <a:t>Law</a:t>
            </a:r>
            <a:r>
              <a:rPr lang="ru-RU" sz="1200" dirty="0" smtClean="0"/>
              <a:t> </a:t>
            </a:r>
            <a:r>
              <a:rPr lang="ru-RU" sz="1200" dirty="0" err="1" smtClean="0"/>
              <a:t>School</a:t>
            </a:r>
            <a:r>
              <a:rPr lang="ru-RU" sz="1200" dirty="0" smtClean="0"/>
              <a:t>.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1200" dirty="0" smtClean="0"/>
              <a:t>В 1996-1998 годах – ведущий юрисконсульт Банка «МЕНАТЕП».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1200" dirty="0" smtClean="0"/>
              <a:t>С 2001 по 2004 год работал в должностях начальника отдела, директора департамента по слияниям, поглощениям и рынкам капитала ОАО «Мобильные телесистемы».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1200" dirty="0" smtClean="0"/>
              <a:t>С 2004 по 2006 год – заместитель генерального директора по корпоративным отношениям и финансам ЗАО «</a:t>
            </a:r>
            <a:r>
              <a:rPr lang="ru-RU" sz="1200" dirty="0" err="1" smtClean="0"/>
              <a:t>Скай</a:t>
            </a:r>
            <a:r>
              <a:rPr lang="ru-RU" sz="1200" dirty="0" smtClean="0"/>
              <a:t> </a:t>
            </a:r>
            <a:r>
              <a:rPr lang="ru-RU" sz="1200" dirty="0" err="1" smtClean="0"/>
              <a:t>Линк</a:t>
            </a:r>
            <a:r>
              <a:rPr lang="ru-RU" sz="1200" dirty="0" smtClean="0"/>
              <a:t>».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1200" dirty="0" smtClean="0"/>
              <a:t>с 2006 по 2007 год – генеральный директор ОАО «Московская Сотовая Связь».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1200" dirty="0" smtClean="0"/>
              <a:t>с 2007 по 2009 год – директор департамента сопровождения сделок – заместитель руководителя комплекса по правовым вопросам ОАО «Акционерная финансовая корпорация «Система».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1200" dirty="0" smtClean="0"/>
              <a:t>С  2009 по н. в. - заместитель генерального директора по правовым и имущественным вопросам ОАО «Аэрофлот».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1200" dirty="0" smtClean="0"/>
              <a:t>Акциями Общества в отчетном году не владел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ru-RU" sz="1200" dirty="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1200" b="1" dirty="0" smtClean="0"/>
              <a:t>Белов Сергей Геннадьевич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1200" dirty="0" smtClean="0"/>
              <a:t>Данные указаны в разделе «Сведения о лице, занимающем должность генерального директора»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1200" dirty="0" smtClean="0"/>
              <a:t>Акциями Общества в отчетном году не владел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300" dirty="0" smtClean="0"/>
          </a:p>
          <a:p>
            <a:pPr marL="0" indent="0">
              <a:lnSpc>
                <a:spcPct val="80000"/>
              </a:lnSpc>
            </a:pPr>
            <a:endParaRPr lang="ru-RU" sz="1300" dirty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24744"/>
            <a:ext cx="6768752" cy="724942"/>
          </a:xfrm>
        </p:spPr>
        <p:txBody>
          <a:bodyPr>
            <a:noAutofit/>
          </a:bodyPr>
          <a:lstStyle/>
          <a:p>
            <a:pPr algn="l" eaLnBrk="1" hangingPunct="1"/>
            <a:r>
              <a:rPr lang="ru-RU" sz="2400" dirty="0" smtClean="0"/>
              <a:t>Совет директоров. Состав на 31.12.2011г.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549275"/>
            <a:ext cx="8035925" cy="7921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b="1" dirty="0" smtClean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ru-RU" sz="2800" b="1" dirty="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ru-RU" sz="2800" b="1" dirty="0" smtClean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ru-RU" sz="2800" b="1" dirty="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ru-RU" sz="2800" b="1" dirty="0" smtClean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ru-RU" sz="2800" b="1" dirty="0" smtClean="0">
                <a:solidFill>
                  <a:srgbClr val="000066"/>
                </a:solidFill>
                <a:latin typeface="Arial" pitchFamily="34" charset="0"/>
              </a:rPr>
            </a:br>
            <a:endParaRPr lang="ru-RU" sz="2800" b="1" dirty="0" smtClean="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502794" y="1916832"/>
            <a:ext cx="8065020" cy="1892424"/>
          </a:xfrm>
        </p:spPr>
        <p:txBody>
          <a:bodyPr>
            <a:norm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sz="1200" dirty="0" smtClean="0"/>
              <a:t>В 2011 году единственным акционером Общества персональный состав Совета директоров Общества переизбирался 1 раз: 08.08.2011.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ru-RU" sz="1200" dirty="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1200" dirty="0" smtClean="0"/>
              <a:t>Состав Совета директоров, утвержденный Распоряжением территориального управления федерального агентства по управлению государственным имуществом в г.Санкт-Петербурге от 21.01.2011 г. (действовавший до 08.08.2011): Молчанов Ю.В., Завьялов И.Н. (акциями общества в отчетном году не владел), Савельев В.Г., Сапрыкин Д.П., Белов С.Г.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467544" y="1268760"/>
            <a:ext cx="7416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defTabSz="841375"/>
            <a:r>
              <a:rPr lang="ru-RU" sz="2400" b="0" dirty="0">
                <a:latin typeface="+mn-lt"/>
              </a:rPr>
              <a:t>Изменения в составе Совета директоров в </a:t>
            </a:r>
            <a:r>
              <a:rPr lang="ru-RU" sz="2400" b="0" dirty="0" smtClean="0">
                <a:latin typeface="+mn-lt"/>
              </a:rPr>
              <a:t>2011г. </a:t>
            </a:r>
            <a:endParaRPr lang="ru-RU" sz="2400" b="0" dirty="0">
              <a:latin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052736"/>
            <a:ext cx="8001000" cy="1216025"/>
          </a:xfrm>
        </p:spPr>
        <p:txBody>
          <a:bodyPr>
            <a:normAutofit/>
          </a:bodyPr>
          <a:lstStyle/>
          <a:p>
            <a:pPr algn="l" eaLnBrk="1" hangingPunct="1"/>
            <a:r>
              <a:rPr lang="ru-RU" sz="2400" dirty="0" smtClean="0"/>
              <a:t>Сведения о лице, занимающем должность </a:t>
            </a:r>
            <a:br>
              <a:rPr lang="ru-RU" sz="2400" dirty="0" smtClean="0"/>
            </a:br>
            <a:r>
              <a:rPr lang="ru-RU" sz="2400" dirty="0" smtClean="0"/>
              <a:t>генерального директора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2276872"/>
            <a:ext cx="8064896" cy="3259460"/>
          </a:xfrm>
        </p:spPr>
        <p:txBody>
          <a:bodyPr>
            <a:norm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sz="1200" dirty="0" smtClean="0"/>
              <a:t>Полномочия генерального директора (единоличного исполнительного органа),  осуществляет Белов Сергей Геннадьевич.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ru-RU" sz="1200" dirty="0"/>
          </a:p>
          <a:p>
            <a:pPr marL="0" indent="-360000"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None/>
            </a:pPr>
            <a:r>
              <a:rPr lang="ru-RU" sz="1200" dirty="0"/>
              <a:t>Родился в 1951 </a:t>
            </a:r>
            <a:r>
              <a:rPr lang="ru-RU" sz="1200" dirty="0" smtClean="0"/>
              <a:t>году</a:t>
            </a:r>
            <a:endParaRPr lang="ru-RU" sz="1200" dirty="0"/>
          </a:p>
          <a:p>
            <a:pPr marL="1790700" indent="-1790700"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None/>
              <a:tabLst>
                <a:tab pos="1790700" algn="l"/>
              </a:tabLst>
            </a:pPr>
            <a:r>
              <a:rPr lang="ru-RU" sz="1200" dirty="0"/>
              <a:t>В 1974 г. </a:t>
            </a:r>
            <a:r>
              <a:rPr lang="ru-RU" sz="1200" dirty="0" smtClean="0"/>
              <a:t>	закончил </a:t>
            </a:r>
            <a:r>
              <a:rPr lang="ru-RU" sz="1200" dirty="0"/>
              <a:t>Киевский институт инженеров гражданской авиации  по </a:t>
            </a:r>
            <a:r>
              <a:rPr lang="ru-RU" sz="1200" dirty="0" smtClean="0"/>
              <a:t>специальности техническая </a:t>
            </a:r>
            <a:r>
              <a:rPr lang="ru-RU" sz="1200" dirty="0"/>
              <a:t>эксплуатация авиационного радиооборудования, присвоена </a:t>
            </a:r>
            <a:r>
              <a:rPr lang="ru-RU" sz="1200" dirty="0" smtClean="0"/>
              <a:t>квалификация «</a:t>
            </a:r>
            <a:r>
              <a:rPr lang="ru-RU" sz="1200" dirty="0"/>
              <a:t>радиоинженер»</a:t>
            </a:r>
          </a:p>
          <a:p>
            <a:pPr marL="0" indent="-360000" defTabSz="704850"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None/>
              <a:tabLst>
                <a:tab pos="1790700" algn="l"/>
              </a:tabLst>
            </a:pPr>
            <a:r>
              <a:rPr lang="ru-RU" sz="1200" dirty="0"/>
              <a:t>С </a:t>
            </a:r>
            <a:r>
              <a:rPr lang="ru-RU" sz="1200" dirty="0" smtClean="0"/>
              <a:t>2006 г. </a:t>
            </a:r>
            <a:r>
              <a:rPr lang="ru-RU" sz="1200" dirty="0"/>
              <a:t>по </a:t>
            </a:r>
            <a:r>
              <a:rPr lang="ru-RU" sz="1200" dirty="0" smtClean="0"/>
              <a:t>2010 г. </a:t>
            </a:r>
            <a:r>
              <a:rPr lang="ru-RU" sz="1200" dirty="0"/>
              <a:t>	</a:t>
            </a:r>
            <a:r>
              <a:rPr lang="ru-RU" sz="1200" dirty="0" smtClean="0"/>
              <a:t>директор </a:t>
            </a:r>
            <a:r>
              <a:rPr lang="ru-RU" sz="1200" dirty="0"/>
              <a:t>филиала ОАО «Аэрофлот» в </a:t>
            </a:r>
            <a:r>
              <a:rPr lang="ru-RU" sz="1200" dirty="0" smtClean="0"/>
              <a:t>Санкт-Петербурге</a:t>
            </a:r>
            <a:endParaRPr lang="ru-RU" sz="1200" dirty="0"/>
          </a:p>
          <a:p>
            <a:pPr marL="0" indent="-360000"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None/>
              <a:tabLst>
                <a:tab pos="1790700" algn="l"/>
              </a:tabLst>
            </a:pPr>
            <a:r>
              <a:rPr lang="ru-RU" sz="1200" dirty="0"/>
              <a:t>С </a:t>
            </a:r>
            <a:r>
              <a:rPr lang="ru-RU" sz="1200" dirty="0" smtClean="0"/>
              <a:t>2010 г. </a:t>
            </a:r>
            <a:r>
              <a:rPr lang="ru-RU" sz="1200" dirty="0"/>
              <a:t>по </a:t>
            </a:r>
            <a:r>
              <a:rPr lang="ru-RU" sz="1200" dirty="0" smtClean="0"/>
              <a:t>2011 г.	генеральный </a:t>
            </a:r>
            <a:r>
              <a:rPr lang="ru-RU" sz="1200" dirty="0"/>
              <a:t>директор ФГУП «ГТК «Россия</a:t>
            </a:r>
            <a:r>
              <a:rPr lang="ru-RU" sz="1200" dirty="0" smtClean="0"/>
              <a:t>»</a:t>
            </a:r>
            <a:endParaRPr lang="ru-RU" sz="1200" dirty="0"/>
          </a:p>
          <a:p>
            <a:pPr marL="0" indent="-360000">
              <a:spcBef>
                <a:spcPts val="600"/>
              </a:spcBef>
              <a:buClr>
                <a:schemeClr val="accent2"/>
              </a:buClr>
              <a:buNone/>
              <a:tabLst>
                <a:tab pos="1790700" algn="l"/>
              </a:tabLst>
            </a:pPr>
            <a:r>
              <a:rPr lang="ru-RU" sz="1200" dirty="0"/>
              <a:t>С 28.01.2011 г. – </a:t>
            </a:r>
            <a:r>
              <a:rPr lang="ru-RU" sz="1200" dirty="0" smtClean="0"/>
              <a:t>	генеральный </a:t>
            </a:r>
            <a:r>
              <a:rPr lang="ru-RU" sz="1200" dirty="0"/>
              <a:t>директор </a:t>
            </a:r>
            <a:r>
              <a:rPr lang="ru-RU" sz="1200" dirty="0" smtClean="0"/>
              <a:t>ОАО «Авиакомпания «Россия»</a:t>
            </a:r>
          </a:p>
          <a:p>
            <a:pPr marL="0" indent="-360000"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None/>
            </a:pPr>
            <a:r>
              <a:rPr lang="ru-RU" sz="1200" dirty="0"/>
              <a:t>п</a:t>
            </a:r>
            <a:r>
              <a:rPr lang="ru-RU" sz="1200" dirty="0" smtClean="0"/>
              <a:t>о настоящее время</a:t>
            </a:r>
            <a:endParaRPr lang="ru-RU" sz="12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412776"/>
            <a:ext cx="7704856" cy="864096"/>
          </a:xfrm>
        </p:spPr>
        <p:txBody>
          <a:bodyPr>
            <a:noAutofit/>
          </a:bodyPr>
          <a:lstStyle/>
          <a:p>
            <a:pPr algn="l" eaLnBrk="1" hangingPunct="1"/>
            <a:r>
              <a:rPr lang="ru-RU" sz="2400" dirty="0" smtClean="0"/>
              <a:t>Общий размер вознаграждения </a:t>
            </a:r>
            <a:br>
              <a:rPr lang="ru-RU" sz="2400" dirty="0" smtClean="0"/>
            </a:br>
            <a:r>
              <a:rPr lang="ru-RU" sz="2400" dirty="0" smtClean="0"/>
              <a:t>членов Совета директоров и генерального директора</a:t>
            </a:r>
            <a:endParaRPr lang="ru-RU" sz="4800" dirty="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2636912"/>
            <a:ext cx="7992888" cy="2736304"/>
          </a:xfrm>
        </p:spPr>
        <p:txBody>
          <a:bodyPr numCol="1" spcCol="360000">
            <a:normAutofit/>
          </a:bodyPr>
          <a:lstStyle/>
          <a:p>
            <a:pPr marL="0" indent="0" algn="just" eaLnBrk="1" hangingPunct="1">
              <a:spcBef>
                <a:spcPts val="12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ru-RU" sz="1200" dirty="0" smtClean="0"/>
              <a:t>Единственным членом органов управления Общества, который в течение 2011 года получал вознаграждение за выполнение управленческих функций, является единоличный исполнительный орган- генеральный директор Белов Сергей Геннадьевич.</a:t>
            </a:r>
          </a:p>
          <a:p>
            <a:pPr marL="0" indent="0" algn="just" eaLnBrk="1" hangingPunct="1">
              <a:spcBef>
                <a:spcPts val="12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ru-RU" sz="1200" dirty="0" smtClean="0"/>
              <a:t>Вознаграждение единоличного исполнительного органа определяется как фиксированная сумма (ежемесячный оклад).</a:t>
            </a:r>
          </a:p>
          <a:p>
            <a:pPr marL="0" indent="0" algn="just" eaLnBrk="1" hangingPunct="1">
              <a:spcBef>
                <a:spcPts val="12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ru-RU" sz="1200" dirty="0" smtClean="0"/>
              <a:t>Информация в настоящем разделе годового отчета приведена с учетом требований соблюдения законодательства о персональных данных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282750"/>
            <a:ext cx="8507288" cy="778098"/>
          </a:xfrm>
        </p:spPr>
        <p:txBody>
          <a:bodyPr>
            <a:noAutofit/>
          </a:bodyPr>
          <a:lstStyle/>
          <a:p>
            <a:pPr algn="l" eaLnBrk="1" hangingPunct="1"/>
            <a:r>
              <a:rPr lang="ru-RU" sz="2400" dirty="0" smtClean="0"/>
              <a:t>Сведения о соблюдении</a:t>
            </a:r>
            <a:br>
              <a:rPr lang="ru-RU" sz="2400" dirty="0" smtClean="0"/>
            </a:br>
            <a:r>
              <a:rPr lang="ru-RU" sz="2400" dirty="0" smtClean="0"/>
              <a:t>Кодекса корпоративного поведения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276872"/>
            <a:ext cx="8136904" cy="324036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ru-RU" sz="1700" dirty="0"/>
              <a:t>В сфере корпоративного поведения Общество руководствуется основополагающими принципами Кодекса корпоративного поведения, рекомендованного к применению акционерными обществами распоряжением ФКЦБ РФ № 421/р от 4 апреля 2002 года, с  исключениями, связанными с тем, что до 15.11.2011 г. 100% голосующих акций Общества принадлежали единственном акционеру. </a:t>
            </a:r>
          </a:p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ru-RU" sz="1700" dirty="0"/>
              <a:t>Во исполнение рекомендаций данного Кодекса Общество принимает меры по постоянному совершенствованию практики корпоративного поведения</a:t>
            </a:r>
            <a:r>
              <a:rPr lang="ru-RU" sz="1700" dirty="0" smtClean="0"/>
              <a:t>.</a:t>
            </a:r>
            <a:endParaRPr lang="ru-RU" sz="1700" dirty="0"/>
          </a:p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ru-RU" sz="1700" dirty="0"/>
              <a:t>Стратегическое руководство и эффективный контроль за финансово-хозяйственной деятельностью Общества осуществляется Советом директоров Общества. Заседания Совета директоров проводятся регулярно  в соответствии специально разработанным планом работы. </a:t>
            </a:r>
          </a:p>
          <a:p>
            <a:pPr marL="0" indent="0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ru-RU" sz="1700" dirty="0"/>
              <a:t>Информационная политика Общества обеспечивает возможность свободного и необременительного доступа всех заинтересованных лиц к информации об Обществе. Раскрытие информации об Обществе осуществляется с соблюдением обязательных требований российского законодательства на странице в сети Интернет </a:t>
            </a:r>
            <a:r>
              <a:rPr lang="ru-RU" sz="1700" dirty="0">
                <a:hlinkClick r:id="rId3"/>
              </a:rPr>
              <a:t>http://www.rossiya-airlines.com/ru/about/Rascrut_inform/</a:t>
            </a:r>
            <a:r>
              <a:rPr lang="ru-RU" sz="1700" dirty="0"/>
              <a:t>. 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Rectangle 11"/>
          <p:cNvSpPr>
            <a:spLocks noChangeArrowheads="1"/>
          </p:cNvSpPr>
          <p:nvPr/>
        </p:nvSpPr>
        <p:spPr bwMode="auto">
          <a:xfrm>
            <a:off x="539552" y="4149078"/>
            <a:ext cx="5472608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defTabSz="841375">
              <a:spcBef>
                <a:spcPts val="600"/>
              </a:spcBef>
              <a:spcAft>
                <a:spcPts val="0"/>
              </a:spcAft>
            </a:pPr>
            <a:r>
              <a:rPr lang="ru-RU" sz="1100" b="0" dirty="0" smtClean="0">
                <a:solidFill>
                  <a:schemeClr val="bg1"/>
                </a:solidFill>
                <a:latin typeface="+mn-lt"/>
              </a:rPr>
              <a:t>ОАО «Авиакомпания «Россия»</a:t>
            </a:r>
            <a:endParaRPr lang="en-US" sz="1100" b="0" dirty="0" smtClean="0">
              <a:solidFill>
                <a:schemeClr val="bg1"/>
              </a:solidFill>
              <a:latin typeface="+mn-lt"/>
            </a:endParaRPr>
          </a:p>
          <a:p>
            <a:pPr algn="l" defTabSz="841375">
              <a:spcBef>
                <a:spcPts val="600"/>
              </a:spcBef>
              <a:spcAft>
                <a:spcPts val="0"/>
              </a:spcAft>
            </a:pPr>
            <a:r>
              <a:rPr lang="ru-RU" sz="1100" b="0" dirty="0" smtClean="0">
                <a:solidFill>
                  <a:schemeClr val="bg1"/>
                </a:solidFill>
                <a:latin typeface="+mn-lt"/>
              </a:rPr>
              <a:t>Юридический/почтовый адрес: </a:t>
            </a:r>
            <a:r>
              <a:rPr lang="ru-RU" sz="1100" b="0" dirty="0">
                <a:solidFill>
                  <a:schemeClr val="bg1"/>
                </a:solidFill>
                <a:latin typeface="+mn-lt"/>
              </a:rPr>
              <a:t/>
            </a:r>
            <a:br>
              <a:rPr lang="ru-RU" sz="1100" b="0" dirty="0">
                <a:solidFill>
                  <a:schemeClr val="bg1"/>
                </a:solidFill>
                <a:latin typeface="+mn-lt"/>
              </a:rPr>
            </a:br>
            <a:r>
              <a:rPr lang="ru-RU" sz="1100" b="0" dirty="0">
                <a:solidFill>
                  <a:schemeClr val="bg1"/>
                </a:solidFill>
                <a:latin typeface="+mn-lt"/>
              </a:rPr>
              <a:t>196210, Россия, Санкт-Петербург, ул. Пилотов, д. 18 корпус 4 </a:t>
            </a:r>
            <a:br>
              <a:rPr lang="ru-RU" sz="1100" b="0" dirty="0">
                <a:solidFill>
                  <a:schemeClr val="bg1"/>
                </a:solidFill>
                <a:latin typeface="+mn-lt"/>
              </a:rPr>
            </a:br>
            <a:r>
              <a:rPr lang="ru-RU" sz="1100" b="0" dirty="0" smtClean="0">
                <a:solidFill>
                  <a:schemeClr val="bg1"/>
                </a:solidFill>
                <a:latin typeface="+mn-lt"/>
              </a:rPr>
              <a:t>Телефон </a:t>
            </a:r>
            <a:r>
              <a:rPr lang="ru-RU" sz="1100" b="0" dirty="0">
                <a:solidFill>
                  <a:schemeClr val="bg1"/>
                </a:solidFill>
                <a:latin typeface="+mn-lt"/>
              </a:rPr>
              <a:t>офиса авиакомпании «Россия»: (812) </a:t>
            </a:r>
            <a:r>
              <a:rPr lang="ru-RU" sz="1100" b="0" dirty="0" smtClean="0">
                <a:solidFill>
                  <a:schemeClr val="bg1"/>
                </a:solidFill>
                <a:latin typeface="+mn-lt"/>
              </a:rPr>
              <a:t>633</a:t>
            </a:r>
            <a:r>
              <a:rPr lang="ru-RU" sz="1100" b="0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1100" b="0" dirty="0" smtClean="0">
                <a:solidFill>
                  <a:schemeClr val="bg1"/>
                </a:solidFill>
                <a:latin typeface="+mn-lt"/>
              </a:rPr>
              <a:t>39 99 </a:t>
            </a:r>
            <a:endParaRPr lang="ru-RU" sz="1100" b="0" dirty="0">
              <a:solidFill>
                <a:schemeClr val="bg1"/>
              </a:solidFill>
              <a:latin typeface="+mn-lt"/>
            </a:endParaRPr>
          </a:p>
          <a:p>
            <a:pPr algn="l" defTabSz="841375">
              <a:spcBef>
                <a:spcPts val="600"/>
              </a:spcBef>
              <a:spcAft>
                <a:spcPts val="0"/>
              </a:spcAft>
              <a:tabLst>
                <a:tab pos="542925" algn="l"/>
              </a:tabLst>
            </a:pPr>
            <a:r>
              <a:rPr lang="ru-RU" sz="1100" b="0" dirty="0" smtClean="0">
                <a:solidFill>
                  <a:schemeClr val="bg1"/>
                </a:solidFill>
                <a:latin typeface="+mn-lt"/>
              </a:rPr>
              <a:t>Режим </a:t>
            </a:r>
            <a:r>
              <a:rPr lang="ru-RU" sz="1100" b="0" dirty="0">
                <a:solidFill>
                  <a:schemeClr val="bg1"/>
                </a:solidFill>
                <a:latin typeface="+mn-lt"/>
              </a:rPr>
              <a:t>работы офиса :</a:t>
            </a:r>
            <a:br>
              <a:rPr lang="ru-RU" sz="1100" b="0" dirty="0">
                <a:solidFill>
                  <a:schemeClr val="bg1"/>
                </a:solidFill>
                <a:latin typeface="+mn-lt"/>
              </a:rPr>
            </a:br>
            <a:r>
              <a:rPr lang="ru-RU" sz="1100" b="0" dirty="0" smtClean="0">
                <a:solidFill>
                  <a:schemeClr val="bg1"/>
                </a:solidFill>
                <a:latin typeface="+mn-lt"/>
              </a:rPr>
              <a:t>Пн </a:t>
            </a:r>
            <a:r>
              <a:rPr lang="ru-RU" sz="1100" b="0" dirty="0">
                <a:solidFill>
                  <a:schemeClr val="bg1"/>
                </a:solidFill>
                <a:latin typeface="+mn-lt"/>
              </a:rPr>
              <a:t>- </a:t>
            </a:r>
            <a:r>
              <a:rPr lang="ru-RU" sz="1100" b="0" dirty="0" smtClean="0">
                <a:solidFill>
                  <a:schemeClr val="bg1"/>
                </a:solidFill>
                <a:latin typeface="+mn-lt"/>
              </a:rPr>
              <a:t>Чт 	с </a:t>
            </a:r>
            <a:r>
              <a:rPr lang="ru-RU" sz="1100" b="0" dirty="0">
                <a:solidFill>
                  <a:schemeClr val="bg1"/>
                </a:solidFill>
                <a:latin typeface="+mn-lt"/>
              </a:rPr>
              <a:t>8.30 до 17.30 </a:t>
            </a:r>
            <a:br>
              <a:rPr lang="ru-RU" sz="1100" b="0" dirty="0">
                <a:solidFill>
                  <a:schemeClr val="bg1"/>
                </a:solidFill>
                <a:latin typeface="+mn-lt"/>
              </a:rPr>
            </a:br>
            <a:r>
              <a:rPr lang="ru-RU" sz="1100" b="0" dirty="0" smtClean="0">
                <a:solidFill>
                  <a:schemeClr val="bg1"/>
                </a:solidFill>
                <a:latin typeface="+mn-lt"/>
              </a:rPr>
              <a:t>Пт 	с </a:t>
            </a:r>
            <a:r>
              <a:rPr lang="ru-RU" sz="1100" b="0" dirty="0">
                <a:solidFill>
                  <a:schemeClr val="bg1"/>
                </a:solidFill>
                <a:latin typeface="+mn-lt"/>
              </a:rPr>
              <a:t>8.30 до 16.30 </a:t>
            </a:r>
            <a:br>
              <a:rPr lang="ru-RU" sz="1100" b="0" dirty="0">
                <a:solidFill>
                  <a:schemeClr val="bg1"/>
                </a:solidFill>
                <a:latin typeface="+mn-lt"/>
              </a:rPr>
            </a:br>
            <a:r>
              <a:rPr lang="ru-RU" sz="1100" b="0" dirty="0" smtClean="0">
                <a:solidFill>
                  <a:schemeClr val="bg1"/>
                </a:solidFill>
                <a:latin typeface="+mn-lt"/>
              </a:rPr>
              <a:t>Сб - </a:t>
            </a:r>
            <a:r>
              <a:rPr lang="ru-RU" sz="1100" b="0" dirty="0">
                <a:solidFill>
                  <a:schemeClr val="bg1"/>
                </a:solidFill>
                <a:latin typeface="+mn-lt"/>
              </a:rPr>
              <a:t>Вс </a:t>
            </a:r>
            <a:r>
              <a:rPr lang="ru-RU" sz="1100" b="0" dirty="0" smtClean="0">
                <a:solidFill>
                  <a:schemeClr val="bg1"/>
                </a:solidFill>
                <a:latin typeface="+mn-lt"/>
              </a:rPr>
              <a:t>	выходные дни</a:t>
            </a:r>
          </a:p>
          <a:p>
            <a:pPr algn="l" defTabSz="841375">
              <a:spcBef>
                <a:spcPts val="600"/>
              </a:spcBef>
              <a:spcAft>
                <a:spcPts val="0"/>
              </a:spcAft>
              <a:tabLst>
                <a:tab pos="542925" algn="l"/>
              </a:tabLst>
            </a:pPr>
            <a:r>
              <a:rPr lang="ru-RU" sz="1100" b="0" dirty="0" smtClean="0">
                <a:solidFill>
                  <a:schemeClr val="bg1"/>
                </a:solidFill>
                <a:latin typeface="+mn-lt"/>
              </a:rPr>
              <a:t>Служба </a:t>
            </a:r>
            <a:r>
              <a:rPr lang="ru-RU" sz="1100" b="0" dirty="0">
                <a:solidFill>
                  <a:schemeClr val="bg1"/>
                </a:solidFill>
                <a:latin typeface="+mn-lt"/>
              </a:rPr>
              <a:t>информации и </a:t>
            </a:r>
            <a:r>
              <a:rPr lang="ru-RU" sz="1100" b="0" dirty="0" smtClean="0">
                <a:solidFill>
                  <a:schemeClr val="bg1"/>
                </a:solidFill>
                <a:latin typeface="+mn-lt"/>
              </a:rPr>
              <a:t>бронирования</a:t>
            </a:r>
          </a:p>
          <a:p>
            <a:pPr algn="l" defTabSz="841375">
              <a:spcBef>
                <a:spcPts val="0"/>
              </a:spcBef>
              <a:spcAft>
                <a:spcPts val="600"/>
              </a:spcAft>
              <a:tabLst>
                <a:tab pos="542925" algn="l"/>
              </a:tabLst>
            </a:pPr>
            <a:r>
              <a:rPr lang="ru-RU" sz="1100" b="0" dirty="0" smtClean="0">
                <a:solidFill>
                  <a:schemeClr val="bg1"/>
                </a:solidFill>
                <a:latin typeface="+mn-lt"/>
              </a:rPr>
              <a:t>многоканальные </a:t>
            </a:r>
            <a:r>
              <a:rPr lang="ru-RU" sz="1100" b="0" dirty="0">
                <a:solidFill>
                  <a:schemeClr val="bg1"/>
                </a:solidFill>
                <a:latin typeface="+mn-lt"/>
              </a:rPr>
              <a:t>круглосуточные номера телефонов: </a:t>
            </a:r>
            <a:endParaRPr lang="ru-RU" sz="1100" b="0" dirty="0" smtClean="0">
              <a:solidFill>
                <a:schemeClr val="bg1"/>
              </a:solidFill>
              <a:latin typeface="+mn-lt"/>
            </a:endParaRPr>
          </a:p>
          <a:p>
            <a:pPr algn="l" defTabSz="841375">
              <a:spcBef>
                <a:spcPts val="0"/>
              </a:spcBef>
              <a:spcAft>
                <a:spcPts val="0"/>
              </a:spcAft>
            </a:pPr>
            <a:r>
              <a:rPr lang="ru-RU" sz="1100" b="0" dirty="0" smtClean="0">
                <a:solidFill>
                  <a:schemeClr val="bg1"/>
                </a:solidFill>
                <a:latin typeface="+mn-lt"/>
              </a:rPr>
              <a:t>6 </a:t>
            </a:r>
            <a:r>
              <a:rPr lang="ru-RU" sz="1100" b="0" dirty="0">
                <a:solidFill>
                  <a:schemeClr val="bg1"/>
                </a:solidFill>
                <a:latin typeface="+mn-lt"/>
              </a:rPr>
              <a:t>333 800 (в Санкт-Петербурге) и 8 800 3333 800 (бесплатно для всех регионов России и звонков с мобильных телефонов операторов сотовой связи России</a:t>
            </a:r>
            <a:r>
              <a:rPr lang="ru-RU" sz="1100" b="0" dirty="0" smtClean="0">
                <a:solidFill>
                  <a:schemeClr val="bg1"/>
                </a:solidFill>
                <a:latin typeface="+mn-lt"/>
              </a:rPr>
              <a:t>)</a:t>
            </a:r>
            <a:endParaRPr lang="ru-RU" sz="1100" b="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9742972"/>
              </p:ext>
            </p:extLst>
          </p:nvPr>
        </p:nvGraphicFramePr>
        <p:xfrm>
          <a:off x="565541" y="2348880"/>
          <a:ext cx="3550123" cy="30865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3523222"/>
              </p:ext>
            </p:extLst>
          </p:nvPr>
        </p:nvGraphicFramePr>
        <p:xfrm>
          <a:off x="4716016" y="2348880"/>
          <a:ext cx="3646687" cy="3079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148" name="Прямоугольник 1"/>
          <p:cNvSpPr>
            <a:spLocks noChangeArrowheads="1"/>
          </p:cNvSpPr>
          <p:nvPr/>
        </p:nvSpPr>
        <p:spPr bwMode="auto">
          <a:xfrm>
            <a:off x="539552" y="1268760"/>
            <a:ext cx="7823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ru-RU" sz="2400" b="0" dirty="0" smtClean="0">
                <a:latin typeface="+mj-lt"/>
              </a:rPr>
              <a:t>Положение в отрасли. Динамика доли Общества в ГА РФ </a:t>
            </a:r>
            <a:endParaRPr lang="ru-RU" sz="2400" b="0" dirty="0">
              <a:latin typeface="+mj-lt"/>
            </a:endParaRPr>
          </a:p>
        </p:txBody>
      </p:sp>
      <p:sp>
        <p:nvSpPr>
          <p:cNvPr id="6149" name="KMA6DA78C"/>
          <p:cNvSpPr>
            <a:spLocks noChangeArrowheads="1"/>
          </p:cNvSpPr>
          <p:nvPr/>
        </p:nvSpPr>
        <p:spPr bwMode="auto">
          <a:xfrm>
            <a:off x="373425" y="5589241"/>
            <a:ext cx="8087007" cy="84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/>
          <a:p>
            <a:pPr marL="85725" algn="just"/>
            <a:r>
              <a:rPr lang="ru-RU" sz="1200" b="0" dirty="0">
                <a:latin typeface="+mn-lt"/>
                <a:cs typeface="Arial" pitchFamily="34" charset="0"/>
              </a:rPr>
              <a:t>Доли Общества на российском рынке по показателям пассажирооборота и пассажиропотока по результатам 2011 года составили 4,3 и 5,5% соответственно (4,2 и 5,4% в 2010 году). Рыночная доля на внутренних воздушных линиях по показателю пассажирооборота осталась на уровне 2010 года (3,8%), на международных направлениях незначительно увеличилась (на 0,1 п. п.) – до 4,7%. </a:t>
            </a:r>
            <a:endParaRPr lang="ru-RU" altLang="ja-JP" sz="1200" dirty="0">
              <a:latin typeface="+mn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2157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Прямоугольник 1"/>
          <p:cNvSpPr>
            <a:spLocks noChangeArrowheads="1"/>
          </p:cNvSpPr>
          <p:nvPr/>
        </p:nvSpPr>
        <p:spPr bwMode="auto">
          <a:xfrm>
            <a:off x="539553" y="1268760"/>
            <a:ext cx="78488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sz="2400" b="0" dirty="0">
                <a:latin typeface="+mj-lt"/>
              </a:rPr>
              <a:t>Положение в отрасли. </a:t>
            </a:r>
          </a:p>
          <a:p>
            <a:pPr algn="just"/>
            <a:r>
              <a:rPr lang="ru-RU" sz="2400" b="0" dirty="0">
                <a:latin typeface="+mj-lt"/>
              </a:rPr>
              <a:t>Структура российского рынка авиаперевозок в </a:t>
            </a:r>
            <a:r>
              <a:rPr lang="ru-RU" sz="2400" b="0" dirty="0" smtClean="0">
                <a:latin typeface="+mj-lt"/>
              </a:rPr>
              <a:t>2011г.</a:t>
            </a:r>
            <a:endParaRPr lang="ru-RU" sz="2400" b="0" dirty="0">
              <a:latin typeface="+mj-lt"/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2074352"/>
              </p:ext>
            </p:extLst>
          </p:nvPr>
        </p:nvGraphicFramePr>
        <p:xfrm>
          <a:off x="683568" y="2420888"/>
          <a:ext cx="3456384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3067764"/>
              </p:ext>
            </p:extLst>
          </p:nvPr>
        </p:nvGraphicFramePr>
        <p:xfrm>
          <a:off x="4932040" y="2420888"/>
          <a:ext cx="3312368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174" name="KMA6DA78C"/>
          <p:cNvSpPr>
            <a:spLocks noChangeArrowheads="1"/>
          </p:cNvSpPr>
          <p:nvPr/>
        </p:nvSpPr>
        <p:spPr bwMode="auto">
          <a:xfrm>
            <a:off x="467543" y="5589240"/>
            <a:ext cx="7848873" cy="66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287" tIns="53643" rIns="107287" bIns="53643">
            <a:spAutoFit/>
          </a:bodyPr>
          <a:lstStyle/>
          <a:p>
            <a:pPr algn="just"/>
            <a:r>
              <a:rPr lang="ru-RU" sz="1200" b="0" dirty="0" smtClean="0">
                <a:latin typeface="+mn-lt"/>
                <a:cs typeface="Arial" pitchFamily="34" charset="0"/>
              </a:rPr>
              <a:t>Общество </a:t>
            </a:r>
            <a:r>
              <a:rPr lang="ru-RU" sz="1200" b="0" dirty="0">
                <a:latin typeface="+mn-lt"/>
                <a:cs typeface="Arial" pitchFamily="34" charset="0"/>
              </a:rPr>
              <a:t>занимает пятое место по количеству перевезенных пассажиров среди российских </a:t>
            </a:r>
            <a:r>
              <a:rPr lang="ru-RU" sz="1200" b="0" dirty="0" smtClean="0">
                <a:latin typeface="+mn-lt"/>
                <a:cs typeface="Arial" pitchFamily="34" charset="0"/>
              </a:rPr>
              <a:t>авиаперевозчиков.</a:t>
            </a:r>
          </a:p>
          <a:p>
            <a:pPr algn="just"/>
            <a:r>
              <a:rPr lang="ru-RU" sz="1200" b="0" dirty="0" smtClean="0">
                <a:latin typeface="+mn-lt"/>
                <a:cs typeface="Arial" pitchFamily="34" charset="0"/>
              </a:rPr>
              <a:t>В </a:t>
            </a:r>
            <a:r>
              <a:rPr lang="ru-RU" sz="1200" b="0" dirty="0">
                <a:latin typeface="+mn-lt"/>
                <a:cs typeface="Arial" pitchFamily="34" charset="0"/>
              </a:rPr>
              <a:t>2011 году было перевезено 3,54 </a:t>
            </a:r>
            <a:r>
              <a:rPr lang="ru-RU" sz="1200" b="0" dirty="0" err="1">
                <a:latin typeface="+mn-lt"/>
                <a:cs typeface="Arial" pitchFamily="34" charset="0"/>
              </a:rPr>
              <a:t>млн.чел</a:t>
            </a:r>
            <a:r>
              <a:rPr lang="ru-RU" sz="1200" b="0" dirty="0">
                <a:latin typeface="+mn-lt"/>
                <a:cs typeface="Arial" pitchFamily="34" charset="0"/>
              </a:rPr>
              <a:t>., при этом пассажирооборот составил 7,2 млрд </a:t>
            </a:r>
            <a:r>
              <a:rPr lang="ru-RU" sz="1200" b="0" dirty="0" err="1">
                <a:latin typeface="+mn-lt"/>
                <a:cs typeface="Arial" pitchFamily="34" charset="0"/>
              </a:rPr>
              <a:t>пкм</a:t>
            </a:r>
            <a:r>
              <a:rPr lang="ru-RU" sz="1200" b="0" dirty="0">
                <a:latin typeface="+mn-lt"/>
                <a:cs typeface="Arial" pitchFamily="34" charset="0"/>
              </a:rPr>
              <a:t>.</a:t>
            </a:r>
            <a:endParaRPr lang="ru-RU" altLang="ja-JP" sz="1300" dirty="0"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dirty="0"/>
              <a:t>Приоритетные направления деятельности Общества на 2012 год</a:t>
            </a:r>
            <a:endParaRPr lang="ru-RU" sz="2400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2204864"/>
            <a:ext cx="7992888" cy="1080120"/>
          </a:xfrm>
          <a:noFill/>
        </p:spPr>
        <p:txBody>
          <a:bodyPr>
            <a:noAutofit/>
          </a:bodyPr>
          <a:lstStyle/>
          <a:p>
            <a:pPr>
              <a:lnSpc>
                <a:spcPct val="170000"/>
              </a:lnSpc>
              <a:buFontTx/>
              <a:buChar char="•"/>
            </a:pPr>
            <a:r>
              <a:rPr lang="ru-RU" sz="1200" dirty="0" smtClean="0"/>
              <a:t>Увеличение </a:t>
            </a:r>
            <a:r>
              <a:rPr lang="ru-RU" sz="1200" dirty="0"/>
              <a:t>объемов перевозок для достижения 50% доли в </a:t>
            </a:r>
            <a:r>
              <a:rPr lang="ru-RU" sz="1200" dirty="0" smtClean="0"/>
              <a:t>общих перевозках </a:t>
            </a:r>
            <a:r>
              <a:rPr lang="ru-RU" sz="1200" dirty="0"/>
              <a:t>из Санкт-Петербурга </a:t>
            </a:r>
            <a:r>
              <a:rPr lang="ru-RU" sz="1200" dirty="0" smtClean="0"/>
              <a:t>к 2015г.</a:t>
            </a:r>
          </a:p>
          <a:p>
            <a:pPr>
              <a:lnSpc>
                <a:spcPct val="170000"/>
              </a:lnSpc>
              <a:buFontTx/>
              <a:buChar char="•"/>
            </a:pPr>
            <a:r>
              <a:rPr lang="ru-RU" sz="1200" dirty="0" smtClean="0"/>
              <a:t>Интеграция </a:t>
            </a:r>
            <a:r>
              <a:rPr lang="ru-RU" sz="1200" dirty="0"/>
              <a:t>с маршрутной сетью группы компаний Аэрофлот</a:t>
            </a:r>
            <a:endParaRPr lang="en-US" sz="1200" dirty="0"/>
          </a:p>
          <a:p>
            <a:pPr>
              <a:lnSpc>
                <a:spcPct val="170000"/>
              </a:lnSpc>
              <a:buFontTx/>
              <a:buChar char="•"/>
            </a:pPr>
            <a:r>
              <a:rPr lang="ru-RU" sz="1200" dirty="0" smtClean="0"/>
              <a:t>Развитие </a:t>
            </a:r>
            <a:r>
              <a:rPr lang="ru-RU" sz="1200" dirty="0"/>
              <a:t>высокочастотных перевозок по региональным маршрутам</a:t>
            </a:r>
            <a:endParaRPr lang="en-US" sz="1200" dirty="0"/>
          </a:p>
          <a:p>
            <a:pPr>
              <a:lnSpc>
                <a:spcPct val="170000"/>
              </a:lnSpc>
              <a:buFontTx/>
              <a:buChar char="•"/>
            </a:pPr>
            <a:r>
              <a:rPr lang="ru-RU" sz="1200" dirty="0" smtClean="0"/>
              <a:t>Модернизация </a:t>
            </a:r>
            <a:r>
              <a:rPr lang="ru-RU" sz="1200" dirty="0"/>
              <a:t>парка ВС</a:t>
            </a:r>
          </a:p>
          <a:p>
            <a:pPr marL="0" indent="0" algn="just" eaLnBrk="1" hangingPunct="1">
              <a:lnSpc>
                <a:spcPct val="150000"/>
              </a:lnSpc>
              <a:buFont typeface="Wingdings" pitchFamily="2" charset="2"/>
              <a:buNone/>
            </a:pPr>
            <a:endParaRPr lang="ru-RU" sz="1200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268760"/>
            <a:ext cx="8229600" cy="1143000"/>
          </a:xfrm>
        </p:spPr>
        <p:txBody>
          <a:bodyPr>
            <a:noAutofit/>
          </a:bodyPr>
          <a:lstStyle/>
          <a:p>
            <a:pPr algn="l" eaLnBrk="1" hangingPunct="1"/>
            <a:r>
              <a:rPr lang="ru-RU" sz="2400" dirty="0" smtClean="0"/>
              <a:t>Отчет совета директоров о результатах развития акционерного общества по приоритетным направлениям деятельности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2564904"/>
            <a:ext cx="7920880" cy="720080"/>
          </a:xfrm>
          <a:noFill/>
        </p:spPr>
        <p:txBody>
          <a:bodyPr>
            <a:normAutofit/>
          </a:bodyPr>
          <a:lstStyle/>
          <a:p>
            <a:pPr marL="0" indent="0" algn="just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ru-RU" sz="1300" dirty="0" smtClean="0"/>
              <a:t>В связи с тем, что Общество создано 28.01.2011г., Советом директоров Общества приоритетные направления деятельности Общества на 2011г. не утверждались.</a:t>
            </a:r>
          </a:p>
        </p:txBody>
      </p:sp>
    </p:spTree>
    <p:extLst>
      <p:ext uri="{BB962C8B-B14F-4D97-AF65-F5344CB8AC3E}">
        <p14:creationId xmlns:p14="http://schemas.microsoft.com/office/powerpoint/2010/main" val="4226525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836613"/>
            <a:ext cx="7929562" cy="6667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2000" b="1" dirty="0" smtClean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en-US" sz="2000" b="1" dirty="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en-US" sz="2000" b="1" dirty="0" smtClean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en-US" sz="2000" b="1" dirty="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en-US" sz="2000" b="1" dirty="0" smtClean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en-US" sz="2000" b="1" dirty="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en-US" sz="2000" b="1" dirty="0" smtClean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en-US" sz="2000" b="1" dirty="0" smtClean="0">
                <a:solidFill>
                  <a:srgbClr val="000066"/>
                </a:solidFill>
                <a:latin typeface="Arial" pitchFamily="34" charset="0"/>
              </a:rPr>
            </a:br>
            <a:r>
              <a:rPr lang="en-US" sz="2000" b="1" dirty="0" smtClean="0">
                <a:solidFill>
                  <a:srgbClr val="000066"/>
                </a:solidFill>
                <a:latin typeface="Arial" pitchFamily="34" charset="0"/>
              </a:rPr>
              <a:t/>
            </a:r>
            <a:br>
              <a:rPr lang="en-US" sz="2000" b="1" dirty="0" smtClean="0">
                <a:solidFill>
                  <a:srgbClr val="000066"/>
                </a:solidFill>
                <a:latin typeface="Arial" pitchFamily="34" charset="0"/>
              </a:rPr>
            </a:br>
            <a:endParaRPr lang="ru-RU" sz="2400" b="1" dirty="0" smtClean="0">
              <a:solidFill>
                <a:srgbClr val="000066"/>
              </a:solidFill>
              <a:latin typeface="Arial" pitchFamily="34" charset="0"/>
            </a:endParaRPr>
          </a:p>
        </p:txBody>
      </p:sp>
      <p:graphicFrame>
        <p:nvGraphicFramePr>
          <p:cNvPr id="273341" name="Group 957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03654421"/>
              </p:ext>
            </p:extLst>
          </p:nvPr>
        </p:nvGraphicFramePr>
        <p:xfrm>
          <a:off x="1097546" y="2276872"/>
          <a:ext cx="7272808" cy="4257674"/>
        </p:xfrm>
        <a:graphic>
          <a:graphicData uri="http://schemas.openxmlformats.org/drawingml/2006/table">
            <a:tbl>
              <a:tblPr/>
              <a:tblGrid>
                <a:gridCol w="2394334"/>
                <a:gridCol w="1675770"/>
                <a:gridCol w="1267737"/>
                <a:gridCol w="1934967"/>
              </a:tblGrid>
              <a:tr h="50405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Вид энергетического ресурса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Объём потребления в натуральном выражении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Единица измерения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Объём потребления, тыс. руб.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0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Атомная энергия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0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-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0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21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Тепловая энергия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19 577,71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Гкал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22529.361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0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Электрическая энергия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7863770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Квт/ч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22890,042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0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Электромагнитная энергия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0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-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0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0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Нефть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0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-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0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0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Бензин автомобильный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753 389,72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л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14 047 496,74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0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Топливо дизельное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587 551,00 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л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11 967 169,61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0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Мазут топочный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0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-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0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76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Газ естественный (природный)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32952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Куб м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90,481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21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Уголь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0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-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0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0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Горючие сланцы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0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-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0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01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Торф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0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-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0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54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Другое: Авиа ГСМ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239 962,4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тонн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 </a:t>
                      </a: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6 058 336,922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93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-холодная вода и водоотведение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291 101,46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Куб м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8080,291</a:t>
                      </a: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25" name="Text Box 962"/>
          <p:cNvSpPr txBox="1">
            <a:spLocks noChangeArrowheads="1"/>
          </p:cNvSpPr>
          <p:nvPr/>
        </p:nvSpPr>
        <p:spPr bwMode="auto">
          <a:xfrm>
            <a:off x="467544" y="1228690"/>
            <a:ext cx="853281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841375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41375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41375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41375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41375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841375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841375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841375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841375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ru-RU" sz="2400" b="0" dirty="0">
                <a:latin typeface="+mj-lt"/>
              </a:rPr>
              <a:t>Информация об объеме использования энергетических </a:t>
            </a:r>
            <a:r>
              <a:rPr lang="ru-RU" sz="2400" b="0" dirty="0" smtClean="0">
                <a:latin typeface="+mj-lt"/>
              </a:rPr>
              <a:t>ресурсов</a:t>
            </a:r>
            <a:endParaRPr lang="ru-RU" sz="2000" b="0" dirty="0">
              <a:latin typeface="+mj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96752"/>
            <a:ext cx="8001000" cy="603250"/>
          </a:xfrm>
        </p:spPr>
        <p:txBody>
          <a:bodyPr>
            <a:normAutofit/>
          </a:bodyPr>
          <a:lstStyle/>
          <a:p>
            <a:pPr algn="l" eaLnBrk="1" hangingPunct="1"/>
            <a:r>
              <a:rPr lang="ru-RU" sz="2400" dirty="0" smtClean="0">
                <a:cs typeface="Arial" pitchFamily="34" charset="0"/>
              </a:rPr>
              <a:t>Парк ВС в 2011</a:t>
            </a:r>
          </a:p>
        </p:txBody>
      </p:sp>
      <p:graphicFrame>
        <p:nvGraphicFramePr>
          <p:cNvPr id="7205" name="Group 1061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47927375"/>
              </p:ext>
            </p:extLst>
          </p:nvPr>
        </p:nvGraphicFramePr>
        <p:xfrm>
          <a:off x="1115616" y="1988840"/>
          <a:ext cx="7272808" cy="3685135"/>
        </p:xfrm>
        <a:graphic>
          <a:graphicData uri="http://schemas.openxmlformats.org/drawingml/2006/table">
            <a:tbl>
              <a:tblPr/>
              <a:tblGrid>
                <a:gridCol w="648071"/>
                <a:gridCol w="883679"/>
                <a:gridCol w="1225399"/>
                <a:gridCol w="796510"/>
                <a:gridCol w="857780"/>
                <a:gridCol w="1227506"/>
                <a:gridCol w="1633863"/>
              </a:tblGrid>
              <a:tr h="8450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№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Тип ВС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Форма лизинга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На 1 января 2011г.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(кол-во)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На 31 декабря 2011г. (кол-во)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Средний возраст на 31 декабря 2011 г. (лет)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Среднесуточный налет часов на 1 списочный самолет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B-737-500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операционный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20,13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8,63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34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В-767-300ER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операционный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12,19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8,27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A319-100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финансовый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9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9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10,22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10,28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5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A320-200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операционный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6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6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12,8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8,86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1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Ан-148-100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финансовый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6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6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Calibri" pitchFamily="34" charset="0"/>
                        <a:cs typeface="Arial" charset="0"/>
                      </a:endParaRP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1,7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8,21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Всего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29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itchFamily="34" charset="0"/>
                          <a:cs typeface="Arial" charset="0"/>
                        </a:rPr>
                        <a:t>29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10,9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9,06</a:t>
                      </a:r>
                    </a:p>
                  </a:txBody>
                  <a:tcPr marL="91435" marR="91435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6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932363" y="3933825"/>
            <a:ext cx="3671887" cy="15827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400" smtClean="0"/>
              <a:t>   </a:t>
            </a:r>
            <a:endParaRPr lang="ru-RU" sz="240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Прямоугольник 1"/>
          <p:cNvSpPr>
            <a:spLocks noChangeArrowheads="1"/>
          </p:cNvSpPr>
          <p:nvPr/>
        </p:nvSpPr>
        <p:spPr bwMode="auto">
          <a:xfrm>
            <a:off x="467544" y="1268760"/>
            <a:ext cx="90487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sz="2400" b="0" dirty="0">
                <a:latin typeface="+mj-lt"/>
              </a:rPr>
              <a:t>Производственные показатели деятельности </a:t>
            </a:r>
          </a:p>
          <a:p>
            <a:pPr algn="just"/>
            <a:r>
              <a:rPr lang="ru-RU" sz="2400" b="0" dirty="0">
                <a:latin typeface="+mj-lt"/>
              </a:rPr>
              <a:t>ОАО "Авиакомпания "Россия" за 2011 г.</a:t>
            </a:r>
            <a:r>
              <a:rPr lang="ru-RU" sz="2000" dirty="0"/>
              <a:t>		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42585"/>
              </p:ext>
            </p:extLst>
          </p:nvPr>
        </p:nvGraphicFramePr>
        <p:xfrm>
          <a:off x="1115616" y="2420888"/>
          <a:ext cx="7272808" cy="40485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040"/>
                <a:gridCol w="4400113"/>
                <a:gridCol w="969417"/>
                <a:gridCol w="1543238"/>
              </a:tblGrid>
              <a:tr h="1207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П/п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Показатели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Ед.изм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Факт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160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Пассажирооборот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млн.пкм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831,0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16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т.ч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 МВЛ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4 423,4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16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ВВЛ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407,7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160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Креслокилометры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млн.пкм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ru-RU" sz="11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9 027,0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16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т.ч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 МВЛ</a:t>
                      </a:r>
                      <a:endParaRPr lang="ru-RU" sz="11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5 633,4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16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ВВЛ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3 393,6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16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Тоннокилометраж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млн.ткм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ru-RU" sz="11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632,7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16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т.ч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 на пассажирских ВС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632,7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160"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Перевозки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16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 пассажиров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тыс.чел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3 362,3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16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т.ч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МВЛ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1 700,0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16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ВВЛ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1 662,3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16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 почты и грузов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тонн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8 369,3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16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т.ч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на пассажирских ВС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8 369,3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16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Налёт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часов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час.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88 856,1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16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т.ч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 На пассажирских ВС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88 856,1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160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Процент занятости кресел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75,7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16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 </a:t>
                      </a: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т.ч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МВЛ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78,5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16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ВВЛ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70,9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2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Процент коммерческой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загрузки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64,1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800" marR="648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22789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yriad Pro Rossiya Airlines">
      <a:majorFont>
        <a:latin typeface="Myriad Pro"/>
        <a:ea typeface=""/>
        <a:cs typeface=""/>
      </a:majorFont>
      <a:minorFont>
        <a:latin typeface="Myriad Pro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Презентация1</Template>
  <TotalTime>13382</TotalTime>
  <Words>2884</Words>
  <Application>Microsoft Office PowerPoint</Application>
  <PresentationFormat>Экран (4:3)</PresentationFormat>
  <Paragraphs>496</Paragraphs>
  <Slides>29</Slides>
  <Notes>29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Презентация1</vt:lpstr>
      <vt:lpstr>Презентация PowerPoint</vt:lpstr>
      <vt:lpstr>Общая информация</vt:lpstr>
      <vt:lpstr>Презентация PowerPoint</vt:lpstr>
      <vt:lpstr>Презентация PowerPoint</vt:lpstr>
      <vt:lpstr>Приоритетные направления деятельности Общества на 2012 год</vt:lpstr>
      <vt:lpstr>Отчет совета директоров о результатах развития акционерного общества по приоритетным направлениям деятельности</vt:lpstr>
      <vt:lpstr>     </vt:lpstr>
      <vt:lpstr>Парк ВС в 2011</vt:lpstr>
      <vt:lpstr>Презентация PowerPoint</vt:lpstr>
      <vt:lpstr>Презентация PowerPoint</vt:lpstr>
      <vt:lpstr>Перспективы развития</vt:lpstr>
      <vt:lpstr>Отчет о выплате дивидендов</vt:lpstr>
      <vt:lpstr>Отраслевые риски</vt:lpstr>
      <vt:lpstr>Правовые риски</vt:lpstr>
      <vt:lpstr>Финансовые риски</vt:lpstr>
      <vt:lpstr>Презентация PowerPoint</vt:lpstr>
      <vt:lpstr>Операционные риски</vt:lpstr>
      <vt:lpstr>Перечень совершенных в 2011 г. сделок  с заинтересованностью, крупных сделок</vt:lpstr>
      <vt:lpstr>Презентация PowerPoint</vt:lpstr>
      <vt:lpstr>Корпоративное управление</vt:lpstr>
      <vt:lpstr>Совет директоров. Состав на 31.12.2011г.</vt:lpstr>
      <vt:lpstr>Совет директоров. Состав на 31.12.2011г.</vt:lpstr>
      <vt:lpstr>Совет директоров. Состав на 31.12.2011г.</vt:lpstr>
      <vt:lpstr>Совет директоров. Состав на 31.12.2011г.</vt:lpstr>
      <vt:lpstr>   </vt:lpstr>
      <vt:lpstr>Сведения о лице, занимающем должность  генерального директора</vt:lpstr>
      <vt:lpstr>Общий размер вознаграждения  членов Совета директоров и генерального директора</vt:lpstr>
      <vt:lpstr>Сведения о соблюдении Кодекса корпоративного поведения</vt:lpstr>
      <vt:lpstr>Презентация PowerPoint</vt:lpstr>
    </vt:vector>
  </TitlesOfParts>
  <Company>ooo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Состояние информационных систем предприятия</dc:title>
  <dc:creator>A.Beley</dc:creator>
  <cp:lastModifiedBy>Бунеева Ольга Юрьевна</cp:lastModifiedBy>
  <cp:revision>452</cp:revision>
  <cp:lastPrinted>2012-07-02T12:54:43Z</cp:lastPrinted>
  <dcterms:created xsi:type="dcterms:W3CDTF">2006-11-12T13:22:08Z</dcterms:created>
  <dcterms:modified xsi:type="dcterms:W3CDTF">2012-07-04T07:09:27Z</dcterms:modified>
</cp:coreProperties>
</file>